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av" ContentType="audio/wav"/>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4464" r:id="rId1"/>
  </p:sldMasterIdLst>
  <p:notesMasterIdLst>
    <p:notesMasterId r:id="rId118"/>
  </p:notesMasterIdLst>
  <p:sldIdLst>
    <p:sldId id="262" r:id="rId2"/>
    <p:sldId id="580" r:id="rId3"/>
    <p:sldId id="581" r:id="rId4"/>
    <p:sldId id="582" r:id="rId5"/>
    <p:sldId id="583" r:id="rId6"/>
    <p:sldId id="564" r:id="rId7"/>
    <p:sldId id="565" r:id="rId8"/>
    <p:sldId id="584" r:id="rId9"/>
    <p:sldId id="312" r:id="rId10"/>
    <p:sldId id="585" r:id="rId11"/>
    <p:sldId id="315" r:id="rId12"/>
    <p:sldId id="586" r:id="rId13"/>
    <p:sldId id="587" r:id="rId14"/>
    <p:sldId id="613" r:id="rId15"/>
    <p:sldId id="614" r:id="rId16"/>
    <p:sldId id="563" r:id="rId17"/>
    <p:sldId id="313" r:id="rId18"/>
    <p:sldId id="314" r:id="rId19"/>
    <p:sldId id="638" r:id="rId20"/>
    <p:sldId id="317" r:id="rId21"/>
    <p:sldId id="316" r:id="rId22"/>
    <p:sldId id="293" r:id="rId23"/>
    <p:sldId id="588" r:id="rId24"/>
    <p:sldId id="263" r:id="rId25"/>
    <p:sldId id="548" r:id="rId26"/>
    <p:sldId id="594" r:id="rId27"/>
    <p:sldId id="595" r:id="rId28"/>
    <p:sldId id="596" r:id="rId29"/>
    <p:sldId id="597" r:id="rId30"/>
    <p:sldId id="296" r:id="rId31"/>
    <p:sldId id="266" r:id="rId32"/>
    <p:sldId id="589" r:id="rId33"/>
    <p:sldId id="590" r:id="rId34"/>
    <p:sldId id="591" r:id="rId35"/>
    <p:sldId id="552" r:id="rId36"/>
    <p:sldId id="592" r:id="rId37"/>
    <p:sldId id="593" r:id="rId38"/>
    <p:sldId id="599" r:id="rId39"/>
    <p:sldId id="602" r:id="rId40"/>
    <p:sldId id="600" r:id="rId41"/>
    <p:sldId id="601" r:id="rId42"/>
    <p:sldId id="603" r:id="rId43"/>
    <p:sldId id="604" r:id="rId44"/>
    <p:sldId id="605" r:id="rId45"/>
    <p:sldId id="606" r:id="rId46"/>
    <p:sldId id="575" r:id="rId47"/>
    <p:sldId id="607" r:id="rId48"/>
    <p:sldId id="608" r:id="rId49"/>
    <p:sldId id="609" r:id="rId50"/>
    <p:sldId id="610" r:id="rId51"/>
    <p:sldId id="264" r:id="rId52"/>
    <p:sldId id="611" r:id="rId53"/>
    <p:sldId id="612" r:id="rId54"/>
    <p:sldId id="639" r:id="rId55"/>
    <p:sldId id="615" r:id="rId56"/>
    <p:sldId id="616" r:id="rId57"/>
    <p:sldId id="617" r:id="rId58"/>
    <p:sldId id="560" r:id="rId59"/>
    <p:sldId id="618" r:id="rId60"/>
    <p:sldId id="619" r:id="rId61"/>
    <p:sldId id="620" r:id="rId62"/>
    <p:sldId id="287" r:id="rId63"/>
    <p:sldId id="621" r:id="rId64"/>
    <p:sldId id="306" r:id="rId65"/>
    <p:sldId id="307" r:id="rId66"/>
    <p:sldId id="623" r:id="rId67"/>
    <p:sldId id="625" r:id="rId68"/>
    <p:sldId id="573" r:id="rId69"/>
    <p:sldId id="648" r:id="rId70"/>
    <p:sldId id="649" r:id="rId71"/>
    <p:sldId id="627" r:id="rId72"/>
    <p:sldId id="628" r:id="rId73"/>
    <p:sldId id="427" r:id="rId74"/>
    <p:sldId id="629" r:id="rId75"/>
    <p:sldId id="630" r:id="rId76"/>
    <p:sldId id="631" r:id="rId77"/>
    <p:sldId id="645" r:id="rId78"/>
    <p:sldId id="646" r:id="rId79"/>
    <p:sldId id="641" r:id="rId80"/>
    <p:sldId id="642" r:id="rId81"/>
    <p:sldId id="643" r:id="rId82"/>
    <p:sldId id="574" r:id="rId83"/>
    <p:sldId id="632" r:id="rId84"/>
    <p:sldId id="463" r:id="rId85"/>
    <p:sldId id="345" r:id="rId86"/>
    <p:sldId id="576" r:id="rId87"/>
    <p:sldId id="454" r:id="rId88"/>
    <p:sldId id="637" r:id="rId89"/>
    <p:sldId id="354" r:id="rId90"/>
    <p:sldId id="636" r:id="rId91"/>
    <p:sldId id="577" r:id="rId92"/>
    <p:sldId id="635" r:id="rId93"/>
    <p:sldId id="634" r:id="rId94"/>
    <p:sldId id="647" r:id="rId95"/>
    <p:sldId id="327" r:id="rId96"/>
    <p:sldId id="328" r:id="rId97"/>
    <p:sldId id="329" r:id="rId98"/>
    <p:sldId id="408" r:id="rId99"/>
    <p:sldId id="409" r:id="rId100"/>
    <p:sldId id="410" r:id="rId101"/>
    <p:sldId id="413" r:id="rId102"/>
    <p:sldId id="415" r:id="rId103"/>
    <p:sldId id="418" r:id="rId104"/>
    <p:sldId id="419" r:id="rId105"/>
    <p:sldId id="420" r:id="rId106"/>
    <p:sldId id="421" r:id="rId107"/>
    <p:sldId id="423" r:id="rId108"/>
    <p:sldId id="578" r:id="rId109"/>
    <p:sldId id="579" r:id="rId110"/>
    <p:sldId id="544" r:id="rId111"/>
    <p:sldId id="545" r:id="rId112"/>
    <p:sldId id="598" r:id="rId113"/>
    <p:sldId id="429" r:id="rId114"/>
    <p:sldId id="430" r:id="rId115"/>
    <p:sldId id="515" r:id="rId116"/>
    <p:sldId id="411" r:id="rId1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28219" autoAdjust="0"/>
    <p:restoredTop sz="91636" autoAdjust="0"/>
  </p:normalViewPr>
  <p:slideViewPr>
    <p:cSldViewPr>
      <p:cViewPr varScale="1">
        <p:scale>
          <a:sx n="67" d="100"/>
          <a:sy n="67" d="100"/>
        </p:scale>
        <p:origin x="-1224" y="-96"/>
      </p:cViewPr>
      <p:guideLst>
        <p:guide orient="horz" pos="2160"/>
        <p:guide pos="2880"/>
      </p:guideLst>
    </p:cSldViewPr>
  </p:slideViewPr>
  <p:notesTextViewPr>
    <p:cViewPr>
      <p:scale>
        <a:sx n="1" d="1"/>
        <a:sy n="1" d="1"/>
      </p:scale>
      <p:origin x="0" y="0"/>
    </p:cViewPr>
  </p:notesTextViewPr>
  <p:sorterViewPr>
    <p:cViewPr>
      <p:scale>
        <a:sx n="116" d="100"/>
        <a:sy n="116" d="100"/>
      </p:scale>
      <p:origin x="0" y="39456"/>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notesMaster" Target="notesMasters/notesMaster1.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presProps" Target="presProps.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theme" Target="theme/theme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E8116AB-6477-4847-B3B8-34482FCAFA37}" type="datetimeFigureOut">
              <a:rPr lang="en-US" smtClean="0"/>
              <a:t>4/10/2015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4D19F01-E7F7-41C2-9C4A-2A7F246B821F}" type="slidenum">
              <a:rPr lang="en-US" smtClean="0"/>
              <a:t>‹#›</a:t>
            </a:fld>
            <a:endParaRPr lang="en-US"/>
          </a:p>
        </p:txBody>
      </p:sp>
    </p:spTree>
    <p:extLst>
      <p:ext uri="{BB962C8B-B14F-4D97-AF65-F5344CB8AC3E}">
        <p14:creationId xmlns:p14="http://schemas.microsoft.com/office/powerpoint/2010/main" val="19679174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A578C0F8-AF56-46A0-8C82-A0560C13174D}" type="slidenum">
              <a:rPr lang="en-US"/>
              <a:pPr eaLnBrk="1" hangingPunct="1"/>
              <a:t>1</a:t>
            </a:fld>
            <a:endParaRPr lang="en-US"/>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lvl1pPr>
              <a:defRPr sz="2400">
                <a:solidFill>
                  <a:schemeClr val="tx1"/>
                </a:solidFill>
                <a:latin typeface="Times" pitchFamily="96" charset="0"/>
              </a:defRPr>
            </a:lvl1pPr>
            <a:lvl2pPr marL="742950" indent="-285750">
              <a:defRPr sz="2400">
                <a:solidFill>
                  <a:schemeClr val="tx1"/>
                </a:solidFill>
                <a:latin typeface="Times" pitchFamily="96" charset="0"/>
              </a:defRPr>
            </a:lvl2pPr>
            <a:lvl3pPr marL="1143000" indent="-228600">
              <a:defRPr sz="2400">
                <a:solidFill>
                  <a:schemeClr val="tx1"/>
                </a:solidFill>
                <a:latin typeface="Times" pitchFamily="96" charset="0"/>
              </a:defRPr>
            </a:lvl3pPr>
            <a:lvl4pPr marL="1600200" indent="-228600">
              <a:defRPr sz="2400">
                <a:solidFill>
                  <a:schemeClr val="tx1"/>
                </a:solidFill>
                <a:latin typeface="Times" pitchFamily="96" charset="0"/>
              </a:defRPr>
            </a:lvl4pPr>
            <a:lvl5pPr marL="2057400" indent="-228600">
              <a:defRPr sz="2400">
                <a:solidFill>
                  <a:schemeClr val="tx1"/>
                </a:solidFill>
                <a:latin typeface="Times" pitchFamily="96" charset="0"/>
              </a:defRPr>
            </a:lvl5pPr>
            <a:lvl6pPr marL="2514600" indent="-228600" eaLnBrk="0" fontAlgn="base" hangingPunct="0">
              <a:spcBef>
                <a:spcPct val="0"/>
              </a:spcBef>
              <a:spcAft>
                <a:spcPct val="0"/>
              </a:spcAft>
              <a:defRPr sz="2400">
                <a:solidFill>
                  <a:schemeClr val="tx1"/>
                </a:solidFill>
                <a:latin typeface="Times" pitchFamily="96" charset="0"/>
              </a:defRPr>
            </a:lvl6pPr>
            <a:lvl7pPr marL="2971800" indent="-228600" eaLnBrk="0" fontAlgn="base" hangingPunct="0">
              <a:spcBef>
                <a:spcPct val="0"/>
              </a:spcBef>
              <a:spcAft>
                <a:spcPct val="0"/>
              </a:spcAft>
              <a:defRPr sz="2400">
                <a:solidFill>
                  <a:schemeClr val="tx1"/>
                </a:solidFill>
                <a:latin typeface="Times" pitchFamily="96" charset="0"/>
              </a:defRPr>
            </a:lvl7pPr>
            <a:lvl8pPr marL="3429000" indent="-228600" eaLnBrk="0" fontAlgn="base" hangingPunct="0">
              <a:spcBef>
                <a:spcPct val="0"/>
              </a:spcBef>
              <a:spcAft>
                <a:spcPct val="0"/>
              </a:spcAft>
              <a:defRPr sz="2400">
                <a:solidFill>
                  <a:schemeClr val="tx1"/>
                </a:solidFill>
                <a:latin typeface="Times" pitchFamily="96" charset="0"/>
              </a:defRPr>
            </a:lvl8pPr>
            <a:lvl9pPr marL="3886200" indent="-228600" eaLnBrk="0" fontAlgn="base" hangingPunct="0">
              <a:spcBef>
                <a:spcPct val="0"/>
              </a:spcBef>
              <a:spcAft>
                <a:spcPct val="0"/>
              </a:spcAft>
              <a:defRPr sz="2400">
                <a:solidFill>
                  <a:schemeClr val="tx1"/>
                </a:solidFill>
                <a:latin typeface="Times" pitchFamily="96" charset="0"/>
              </a:defRPr>
            </a:lvl9pPr>
          </a:lstStyle>
          <a:p>
            <a:fld id="{FE5998DE-8EE9-4BEF-BF63-2EC20686BE1A}" type="slidenum">
              <a:rPr lang="en-US" altLang="en-US" sz="1200"/>
              <a:pPr/>
              <a:t>23</a:t>
            </a:fld>
            <a:endParaRPr lang="en-US" altLang="en-US" sz="1200"/>
          </a:p>
        </p:txBody>
      </p:sp>
      <p:sp>
        <p:nvSpPr>
          <p:cNvPr id="39939" name="Rectangle 1026"/>
          <p:cNvSpPr>
            <a:spLocks noGrp="1" noRot="1" noChangeAspect="1" noChangeArrowheads="1" noTextEdit="1"/>
          </p:cNvSpPr>
          <p:nvPr>
            <p:ph type="sldImg"/>
          </p:nvPr>
        </p:nvSpPr>
        <p:spPr>
          <a:ln/>
        </p:spPr>
      </p:sp>
      <p:sp>
        <p:nvSpPr>
          <p:cNvPr id="39940" name="Rectangle 1027"/>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5E15EC78-2D4D-411C-A991-FC0E2F2BEB63}" type="slidenum">
              <a:rPr lang="en-US"/>
              <a:pPr eaLnBrk="1" hangingPunct="1"/>
              <a:t>24</a:t>
            </a:fld>
            <a:endParaRPr lang="en-US"/>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t>Move charged rod near electroscope. Light bulb on coil using AC electromagnet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lvl1pPr>
              <a:defRPr sz="2400">
                <a:solidFill>
                  <a:schemeClr val="tx1"/>
                </a:solidFill>
                <a:latin typeface="Times" pitchFamily="96" charset="0"/>
              </a:defRPr>
            </a:lvl1pPr>
            <a:lvl2pPr marL="742950" indent="-285750">
              <a:defRPr sz="2400">
                <a:solidFill>
                  <a:schemeClr val="tx1"/>
                </a:solidFill>
                <a:latin typeface="Times" pitchFamily="96" charset="0"/>
              </a:defRPr>
            </a:lvl2pPr>
            <a:lvl3pPr marL="1143000" indent="-228600">
              <a:defRPr sz="2400">
                <a:solidFill>
                  <a:schemeClr val="tx1"/>
                </a:solidFill>
                <a:latin typeface="Times" pitchFamily="96" charset="0"/>
              </a:defRPr>
            </a:lvl3pPr>
            <a:lvl4pPr marL="1600200" indent="-228600">
              <a:defRPr sz="2400">
                <a:solidFill>
                  <a:schemeClr val="tx1"/>
                </a:solidFill>
                <a:latin typeface="Times" pitchFamily="96" charset="0"/>
              </a:defRPr>
            </a:lvl4pPr>
            <a:lvl5pPr marL="2057400" indent="-228600">
              <a:defRPr sz="2400">
                <a:solidFill>
                  <a:schemeClr val="tx1"/>
                </a:solidFill>
                <a:latin typeface="Times" pitchFamily="96" charset="0"/>
              </a:defRPr>
            </a:lvl5pPr>
            <a:lvl6pPr marL="2514600" indent="-228600" eaLnBrk="0" fontAlgn="base" hangingPunct="0">
              <a:spcBef>
                <a:spcPct val="0"/>
              </a:spcBef>
              <a:spcAft>
                <a:spcPct val="0"/>
              </a:spcAft>
              <a:defRPr sz="2400">
                <a:solidFill>
                  <a:schemeClr val="tx1"/>
                </a:solidFill>
                <a:latin typeface="Times" pitchFamily="96" charset="0"/>
              </a:defRPr>
            </a:lvl6pPr>
            <a:lvl7pPr marL="2971800" indent="-228600" eaLnBrk="0" fontAlgn="base" hangingPunct="0">
              <a:spcBef>
                <a:spcPct val="0"/>
              </a:spcBef>
              <a:spcAft>
                <a:spcPct val="0"/>
              </a:spcAft>
              <a:defRPr sz="2400">
                <a:solidFill>
                  <a:schemeClr val="tx1"/>
                </a:solidFill>
                <a:latin typeface="Times" pitchFamily="96" charset="0"/>
              </a:defRPr>
            </a:lvl7pPr>
            <a:lvl8pPr marL="3429000" indent="-228600" eaLnBrk="0" fontAlgn="base" hangingPunct="0">
              <a:spcBef>
                <a:spcPct val="0"/>
              </a:spcBef>
              <a:spcAft>
                <a:spcPct val="0"/>
              </a:spcAft>
              <a:defRPr sz="2400">
                <a:solidFill>
                  <a:schemeClr val="tx1"/>
                </a:solidFill>
                <a:latin typeface="Times" pitchFamily="96" charset="0"/>
              </a:defRPr>
            </a:lvl8pPr>
            <a:lvl9pPr marL="3886200" indent="-228600" eaLnBrk="0" fontAlgn="base" hangingPunct="0">
              <a:spcBef>
                <a:spcPct val="0"/>
              </a:spcBef>
              <a:spcAft>
                <a:spcPct val="0"/>
              </a:spcAft>
              <a:defRPr sz="2400">
                <a:solidFill>
                  <a:schemeClr val="tx1"/>
                </a:solidFill>
                <a:latin typeface="Times" pitchFamily="96" charset="0"/>
              </a:defRPr>
            </a:lvl9pPr>
          </a:lstStyle>
          <a:p>
            <a:fld id="{7E50D84E-41D7-4E20-8E12-0EB8F47E2EBA}" type="slidenum">
              <a:rPr lang="en-US" altLang="en-US" sz="1200"/>
              <a:pPr/>
              <a:t>26</a:t>
            </a:fld>
            <a:endParaRPr lang="en-US" altLang="en-US" sz="120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lvl1pPr>
              <a:defRPr sz="2400">
                <a:solidFill>
                  <a:schemeClr val="tx1"/>
                </a:solidFill>
                <a:latin typeface="Times" pitchFamily="96" charset="0"/>
              </a:defRPr>
            </a:lvl1pPr>
            <a:lvl2pPr marL="742950" indent="-285750">
              <a:defRPr sz="2400">
                <a:solidFill>
                  <a:schemeClr val="tx1"/>
                </a:solidFill>
                <a:latin typeface="Times" pitchFamily="96" charset="0"/>
              </a:defRPr>
            </a:lvl2pPr>
            <a:lvl3pPr marL="1143000" indent="-228600">
              <a:defRPr sz="2400">
                <a:solidFill>
                  <a:schemeClr val="tx1"/>
                </a:solidFill>
                <a:latin typeface="Times" pitchFamily="96" charset="0"/>
              </a:defRPr>
            </a:lvl3pPr>
            <a:lvl4pPr marL="1600200" indent="-228600">
              <a:defRPr sz="2400">
                <a:solidFill>
                  <a:schemeClr val="tx1"/>
                </a:solidFill>
                <a:latin typeface="Times" pitchFamily="96" charset="0"/>
              </a:defRPr>
            </a:lvl4pPr>
            <a:lvl5pPr marL="2057400" indent="-228600">
              <a:defRPr sz="2400">
                <a:solidFill>
                  <a:schemeClr val="tx1"/>
                </a:solidFill>
                <a:latin typeface="Times" pitchFamily="96" charset="0"/>
              </a:defRPr>
            </a:lvl5pPr>
            <a:lvl6pPr marL="2514600" indent="-228600" eaLnBrk="0" fontAlgn="base" hangingPunct="0">
              <a:spcBef>
                <a:spcPct val="0"/>
              </a:spcBef>
              <a:spcAft>
                <a:spcPct val="0"/>
              </a:spcAft>
              <a:defRPr sz="2400">
                <a:solidFill>
                  <a:schemeClr val="tx1"/>
                </a:solidFill>
                <a:latin typeface="Times" pitchFamily="96" charset="0"/>
              </a:defRPr>
            </a:lvl6pPr>
            <a:lvl7pPr marL="2971800" indent="-228600" eaLnBrk="0" fontAlgn="base" hangingPunct="0">
              <a:spcBef>
                <a:spcPct val="0"/>
              </a:spcBef>
              <a:spcAft>
                <a:spcPct val="0"/>
              </a:spcAft>
              <a:defRPr sz="2400">
                <a:solidFill>
                  <a:schemeClr val="tx1"/>
                </a:solidFill>
                <a:latin typeface="Times" pitchFamily="96" charset="0"/>
              </a:defRPr>
            </a:lvl7pPr>
            <a:lvl8pPr marL="3429000" indent="-228600" eaLnBrk="0" fontAlgn="base" hangingPunct="0">
              <a:spcBef>
                <a:spcPct val="0"/>
              </a:spcBef>
              <a:spcAft>
                <a:spcPct val="0"/>
              </a:spcAft>
              <a:defRPr sz="2400">
                <a:solidFill>
                  <a:schemeClr val="tx1"/>
                </a:solidFill>
                <a:latin typeface="Times" pitchFamily="96" charset="0"/>
              </a:defRPr>
            </a:lvl8pPr>
            <a:lvl9pPr marL="3886200" indent="-228600" eaLnBrk="0" fontAlgn="base" hangingPunct="0">
              <a:spcBef>
                <a:spcPct val="0"/>
              </a:spcBef>
              <a:spcAft>
                <a:spcPct val="0"/>
              </a:spcAft>
              <a:defRPr sz="2400">
                <a:solidFill>
                  <a:schemeClr val="tx1"/>
                </a:solidFill>
                <a:latin typeface="Times" pitchFamily="96" charset="0"/>
              </a:defRPr>
            </a:lvl9pPr>
          </a:lstStyle>
          <a:p>
            <a:fld id="{5CA65246-8AA4-4C43-BF51-C7F74557B467}" type="slidenum">
              <a:rPr lang="en-US" altLang="en-US" sz="1200"/>
              <a:pPr/>
              <a:t>27</a:t>
            </a:fld>
            <a:endParaRPr lang="en-US" altLang="en-US" sz="1200"/>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lvl1pPr>
              <a:defRPr sz="2400">
                <a:solidFill>
                  <a:schemeClr val="tx1"/>
                </a:solidFill>
                <a:latin typeface="Times" pitchFamily="96" charset="0"/>
              </a:defRPr>
            </a:lvl1pPr>
            <a:lvl2pPr marL="742950" indent="-285750">
              <a:defRPr sz="2400">
                <a:solidFill>
                  <a:schemeClr val="tx1"/>
                </a:solidFill>
                <a:latin typeface="Times" pitchFamily="96" charset="0"/>
              </a:defRPr>
            </a:lvl2pPr>
            <a:lvl3pPr marL="1143000" indent="-228600">
              <a:defRPr sz="2400">
                <a:solidFill>
                  <a:schemeClr val="tx1"/>
                </a:solidFill>
                <a:latin typeface="Times" pitchFamily="96" charset="0"/>
              </a:defRPr>
            </a:lvl3pPr>
            <a:lvl4pPr marL="1600200" indent="-228600">
              <a:defRPr sz="2400">
                <a:solidFill>
                  <a:schemeClr val="tx1"/>
                </a:solidFill>
                <a:latin typeface="Times" pitchFamily="96" charset="0"/>
              </a:defRPr>
            </a:lvl4pPr>
            <a:lvl5pPr marL="2057400" indent="-228600">
              <a:defRPr sz="2400">
                <a:solidFill>
                  <a:schemeClr val="tx1"/>
                </a:solidFill>
                <a:latin typeface="Times" pitchFamily="96" charset="0"/>
              </a:defRPr>
            </a:lvl5pPr>
            <a:lvl6pPr marL="2514600" indent="-228600" eaLnBrk="0" fontAlgn="base" hangingPunct="0">
              <a:spcBef>
                <a:spcPct val="0"/>
              </a:spcBef>
              <a:spcAft>
                <a:spcPct val="0"/>
              </a:spcAft>
              <a:defRPr sz="2400">
                <a:solidFill>
                  <a:schemeClr val="tx1"/>
                </a:solidFill>
                <a:latin typeface="Times" pitchFamily="96" charset="0"/>
              </a:defRPr>
            </a:lvl6pPr>
            <a:lvl7pPr marL="2971800" indent="-228600" eaLnBrk="0" fontAlgn="base" hangingPunct="0">
              <a:spcBef>
                <a:spcPct val="0"/>
              </a:spcBef>
              <a:spcAft>
                <a:spcPct val="0"/>
              </a:spcAft>
              <a:defRPr sz="2400">
                <a:solidFill>
                  <a:schemeClr val="tx1"/>
                </a:solidFill>
                <a:latin typeface="Times" pitchFamily="96" charset="0"/>
              </a:defRPr>
            </a:lvl7pPr>
            <a:lvl8pPr marL="3429000" indent="-228600" eaLnBrk="0" fontAlgn="base" hangingPunct="0">
              <a:spcBef>
                <a:spcPct val="0"/>
              </a:spcBef>
              <a:spcAft>
                <a:spcPct val="0"/>
              </a:spcAft>
              <a:defRPr sz="2400">
                <a:solidFill>
                  <a:schemeClr val="tx1"/>
                </a:solidFill>
                <a:latin typeface="Times" pitchFamily="96" charset="0"/>
              </a:defRPr>
            </a:lvl8pPr>
            <a:lvl9pPr marL="3886200" indent="-228600" eaLnBrk="0" fontAlgn="base" hangingPunct="0">
              <a:spcBef>
                <a:spcPct val="0"/>
              </a:spcBef>
              <a:spcAft>
                <a:spcPct val="0"/>
              </a:spcAft>
              <a:defRPr sz="2400">
                <a:solidFill>
                  <a:schemeClr val="tx1"/>
                </a:solidFill>
                <a:latin typeface="Times" pitchFamily="96" charset="0"/>
              </a:defRPr>
            </a:lvl9pPr>
          </a:lstStyle>
          <a:p>
            <a:fld id="{20E6699F-2F6C-4E99-8BAF-D199A50C21B7}" type="slidenum">
              <a:rPr lang="en-US" altLang="en-US" sz="1200"/>
              <a:pPr/>
              <a:t>28</a:t>
            </a:fld>
            <a:endParaRPr lang="en-US" altLang="en-US" sz="120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lvl1pPr>
              <a:defRPr sz="2400">
                <a:solidFill>
                  <a:schemeClr val="tx1"/>
                </a:solidFill>
                <a:latin typeface="Times" pitchFamily="96" charset="0"/>
              </a:defRPr>
            </a:lvl1pPr>
            <a:lvl2pPr marL="742950" indent="-285750">
              <a:defRPr sz="2400">
                <a:solidFill>
                  <a:schemeClr val="tx1"/>
                </a:solidFill>
                <a:latin typeface="Times" pitchFamily="96" charset="0"/>
              </a:defRPr>
            </a:lvl2pPr>
            <a:lvl3pPr marL="1143000" indent="-228600">
              <a:defRPr sz="2400">
                <a:solidFill>
                  <a:schemeClr val="tx1"/>
                </a:solidFill>
                <a:latin typeface="Times" pitchFamily="96" charset="0"/>
              </a:defRPr>
            </a:lvl3pPr>
            <a:lvl4pPr marL="1600200" indent="-228600">
              <a:defRPr sz="2400">
                <a:solidFill>
                  <a:schemeClr val="tx1"/>
                </a:solidFill>
                <a:latin typeface="Times" pitchFamily="96" charset="0"/>
              </a:defRPr>
            </a:lvl4pPr>
            <a:lvl5pPr marL="2057400" indent="-228600">
              <a:defRPr sz="2400">
                <a:solidFill>
                  <a:schemeClr val="tx1"/>
                </a:solidFill>
                <a:latin typeface="Times" pitchFamily="96" charset="0"/>
              </a:defRPr>
            </a:lvl5pPr>
            <a:lvl6pPr marL="2514600" indent="-228600" eaLnBrk="0" fontAlgn="base" hangingPunct="0">
              <a:spcBef>
                <a:spcPct val="0"/>
              </a:spcBef>
              <a:spcAft>
                <a:spcPct val="0"/>
              </a:spcAft>
              <a:defRPr sz="2400">
                <a:solidFill>
                  <a:schemeClr val="tx1"/>
                </a:solidFill>
                <a:latin typeface="Times" pitchFamily="96" charset="0"/>
              </a:defRPr>
            </a:lvl6pPr>
            <a:lvl7pPr marL="2971800" indent="-228600" eaLnBrk="0" fontAlgn="base" hangingPunct="0">
              <a:spcBef>
                <a:spcPct val="0"/>
              </a:spcBef>
              <a:spcAft>
                <a:spcPct val="0"/>
              </a:spcAft>
              <a:defRPr sz="2400">
                <a:solidFill>
                  <a:schemeClr val="tx1"/>
                </a:solidFill>
                <a:latin typeface="Times" pitchFamily="96" charset="0"/>
              </a:defRPr>
            </a:lvl7pPr>
            <a:lvl8pPr marL="3429000" indent="-228600" eaLnBrk="0" fontAlgn="base" hangingPunct="0">
              <a:spcBef>
                <a:spcPct val="0"/>
              </a:spcBef>
              <a:spcAft>
                <a:spcPct val="0"/>
              </a:spcAft>
              <a:defRPr sz="2400">
                <a:solidFill>
                  <a:schemeClr val="tx1"/>
                </a:solidFill>
                <a:latin typeface="Times" pitchFamily="96" charset="0"/>
              </a:defRPr>
            </a:lvl8pPr>
            <a:lvl9pPr marL="3886200" indent="-228600" eaLnBrk="0" fontAlgn="base" hangingPunct="0">
              <a:spcBef>
                <a:spcPct val="0"/>
              </a:spcBef>
              <a:spcAft>
                <a:spcPct val="0"/>
              </a:spcAft>
              <a:defRPr sz="2400">
                <a:solidFill>
                  <a:schemeClr val="tx1"/>
                </a:solidFill>
                <a:latin typeface="Times" pitchFamily="96" charset="0"/>
              </a:defRPr>
            </a:lvl9pPr>
          </a:lstStyle>
          <a:p>
            <a:fld id="{3D9184BE-09A0-4DFC-95D6-F83FCB784420}" type="slidenum">
              <a:rPr lang="en-US" altLang="en-US" sz="1200"/>
              <a:pPr/>
              <a:t>29</a:t>
            </a:fld>
            <a:endParaRPr lang="en-US" altLang="en-US" sz="1200"/>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ED4BD17-EABA-46F6-A948-2C1295DD7D02}" type="slidenum">
              <a:rPr lang="en-US"/>
              <a:pPr/>
              <a:t>30</a:t>
            </a:fld>
            <a:endParaRPr lang="en-US"/>
          </a:p>
        </p:txBody>
      </p:sp>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
        <p:nvSpPr>
          <p:cNvPr id="348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9DA4DDCD-CD03-4FFB-A34D-1B6119D6841D}" type="slidenum">
              <a:rPr lang="en-US"/>
              <a:pPr eaLnBrk="1" hangingPunct="1"/>
              <a:t>31</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lvl1pPr>
              <a:defRPr sz="2400">
                <a:solidFill>
                  <a:schemeClr val="tx1"/>
                </a:solidFill>
                <a:latin typeface="Times" pitchFamily="96" charset="0"/>
              </a:defRPr>
            </a:lvl1pPr>
            <a:lvl2pPr marL="742950" indent="-285750">
              <a:defRPr sz="2400">
                <a:solidFill>
                  <a:schemeClr val="tx1"/>
                </a:solidFill>
                <a:latin typeface="Times" pitchFamily="96" charset="0"/>
              </a:defRPr>
            </a:lvl2pPr>
            <a:lvl3pPr marL="1143000" indent="-228600">
              <a:defRPr sz="2400">
                <a:solidFill>
                  <a:schemeClr val="tx1"/>
                </a:solidFill>
                <a:latin typeface="Times" pitchFamily="96" charset="0"/>
              </a:defRPr>
            </a:lvl3pPr>
            <a:lvl4pPr marL="1600200" indent="-228600">
              <a:defRPr sz="2400">
                <a:solidFill>
                  <a:schemeClr val="tx1"/>
                </a:solidFill>
                <a:latin typeface="Times" pitchFamily="96" charset="0"/>
              </a:defRPr>
            </a:lvl4pPr>
            <a:lvl5pPr marL="2057400" indent="-228600">
              <a:defRPr sz="2400">
                <a:solidFill>
                  <a:schemeClr val="tx1"/>
                </a:solidFill>
                <a:latin typeface="Times" pitchFamily="96" charset="0"/>
              </a:defRPr>
            </a:lvl5pPr>
            <a:lvl6pPr marL="2514600" indent="-228600" eaLnBrk="0" fontAlgn="base" hangingPunct="0">
              <a:spcBef>
                <a:spcPct val="0"/>
              </a:spcBef>
              <a:spcAft>
                <a:spcPct val="0"/>
              </a:spcAft>
              <a:defRPr sz="2400">
                <a:solidFill>
                  <a:schemeClr val="tx1"/>
                </a:solidFill>
                <a:latin typeface="Times" pitchFamily="96" charset="0"/>
              </a:defRPr>
            </a:lvl6pPr>
            <a:lvl7pPr marL="2971800" indent="-228600" eaLnBrk="0" fontAlgn="base" hangingPunct="0">
              <a:spcBef>
                <a:spcPct val="0"/>
              </a:spcBef>
              <a:spcAft>
                <a:spcPct val="0"/>
              </a:spcAft>
              <a:defRPr sz="2400">
                <a:solidFill>
                  <a:schemeClr val="tx1"/>
                </a:solidFill>
                <a:latin typeface="Times" pitchFamily="96" charset="0"/>
              </a:defRPr>
            </a:lvl7pPr>
            <a:lvl8pPr marL="3429000" indent="-228600" eaLnBrk="0" fontAlgn="base" hangingPunct="0">
              <a:spcBef>
                <a:spcPct val="0"/>
              </a:spcBef>
              <a:spcAft>
                <a:spcPct val="0"/>
              </a:spcAft>
              <a:defRPr sz="2400">
                <a:solidFill>
                  <a:schemeClr val="tx1"/>
                </a:solidFill>
                <a:latin typeface="Times" pitchFamily="96" charset="0"/>
              </a:defRPr>
            </a:lvl8pPr>
            <a:lvl9pPr marL="3886200" indent="-228600" eaLnBrk="0" fontAlgn="base" hangingPunct="0">
              <a:spcBef>
                <a:spcPct val="0"/>
              </a:spcBef>
              <a:spcAft>
                <a:spcPct val="0"/>
              </a:spcAft>
              <a:defRPr sz="2400">
                <a:solidFill>
                  <a:schemeClr val="tx1"/>
                </a:solidFill>
                <a:latin typeface="Times" pitchFamily="96" charset="0"/>
              </a:defRPr>
            </a:lvl9pPr>
          </a:lstStyle>
          <a:p>
            <a:fld id="{F7DD32A7-ADCA-4524-B3F9-24FB110C4E4A}" type="slidenum">
              <a:rPr lang="en-US" altLang="en-US" sz="1200"/>
              <a:pPr/>
              <a:t>32</a:t>
            </a:fld>
            <a:endParaRPr lang="en-US" altLang="en-US" sz="1200"/>
          </a:p>
        </p:txBody>
      </p:sp>
      <p:sp>
        <p:nvSpPr>
          <p:cNvPr id="40963" name="Rectangle 1026"/>
          <p:cNvSpPr>
            <a:spLocks noGrp="1" noRot="1" noChangeAspect="1" noChangeArrowheads="1" noTextEdit="1"/>
          </p:cNvSpPr>
          <p:nvPr>
            <p:ph type="sldImg"/>
          </p:nvPr>
        </p:nvSpPr>
        <p:spPr>
          <a:ln/>
        </p:spPr>
      </p:sp>
      <p:sp>
        <p:nvSpPr>
          <p:cNvPr id="40964" name="Rectangle 1027"/>
          <p:cNvSpPr>
            <a:spLocks noGrp="1" noChangeArrowheads="1"/>
          </p:cNvSpPr>
          <p:nvPr>
            <p:ph type="body" idx="1"/>
          </p:nvPr>
        </p:nvSpPr>
        <p:spPr>
          <a:noFill/>
        </p:spPr>
        <p:txBody>
          <a:bodyPr/>
          <a:lstStyle/>
          <a:p>
            <a:pPr eaLnBrk="1" hangingPunct="1"/>
            <a:endParaRPr lang="en-US" alt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lvl1pPr>
              <a:defRPr sz="2400">
                <a:solidFill>
                  <a:schemeClr val="tx1"/>
                </a:solidFill>
                <a:latin typeface="Times" pitchFamily="96" charset="0"/>
              </a:defRPr>
            </a:lvl1pPr>
            <a:lvl2pPr marL="742950" indent="-285750">
              <a:defRPr sz="2400">
                <a:solidFill>
                  <a:schemeClr val="tx1"/>
                </a:solidFill>
                <a:latin typeface="Times" pitchFamily="96" charset="0"/>
              </a:defRPr>
            </a:lvl2pPr>
            <a:lvl3pPr marL="1143000" indent="-228600">
              <a:defRPr sz="2400">
                <a:solidFill>
                  <a:schemeClr val="tx1"/>
                </a:solidFill>
                <a:latin typeface="Times" pitchFamily="96" charset="0"/>
              </a:defRPr>
            </a:lvl3pPr>
            <a:lvl4pPr marL="1600200" indent="-228600">
              <a:defRPr sz="2400">
                <a:solidFill>
                  <a:schemeClr val="tx1"/>
                </a:solidFill>
                <a:latin typeface="Times" pitchFamily="96" charset="0"/>
              </a:defRPr>
            </a:lvl4pPr>
            <a:lvl5pPr marL="2057400" indent="-228600">
              <a:defRPr sz="2400">
                <a:solidFill>
                  <a:schemeClr val="tx1"/>
                </a:solidFill>
                <a:latin typeface="Times" pitchFamily="96" charset="0"/>
              </a:defRPr>
            </a:lvl5pPr>
            <a:lvl6pPr marL="2514600" indent="-228600" eaLnBrk="0" fontAlgn="base" hangingPunct="0">
              <a:spcBef>
                <a:spcPct val="0"/>
              </a:spcBef>
              <a:spcAft>
                <a:spcPct val="0"/>
              </a:spcAft>
              <a:defRPr sz="2400">
                <a:solidFill>
                  <a:schemeClr val="tx1"/>
                </a:solidFill>
                <a:latin typeface="Times" pitchFamily="96" charset="0"/>
              </a:defRPr>
            </a:lvl6pPr>
            <a:lvl7pPr marL="2971800" indent="-228600" eaLnBrk="0" fontAlgn="base" hangingPunct="0">
              <a:spcBef>
                <a:spcPct val="0"/>
              </a:spcBef>
              <a:spcAft>
                <a:spcPct val="0"/>
              </a:spcAft>
              <a:defRPr sz="2400">
                <a:solidFill>
                  <a:schemeClr val="tx1"/>
                </a:solidFill>
                <a:latin typeface="Times" pitchFamily="96" charset="0"/>
              </a:defRPr>
            </a:lvl7pPr>
            <a:lvl8pPr marL="3429000" indent="-228600" eaLnBrk="0" fontAlgn="base" hangingPunct="0">
              <a:spcBef>
                <a:spcPct val="0"/>
              </a:spcBef>
              <a:spcAft>
                <a:spcPct val="0"/>
              </a:spcAft>
              <a:defRPr sz="2400">
                <a:solidFill>
                  <a:schemeClr val="tx1"/>
                </a:solidFill>
                <a:latin typeface="Times" pitchFamily="96" charset="0"/>
              </a:defRPr>
            </a:lvl8pPr>
            <a:lvl9pPr marL="3886200" indent="-228600" eaLnBrk="0" fontAlgn="base" hangingPunct="0">
              <a:spcBef>
                <a:spcPct val="0"/>
              </a:spcBef>
              <a:spcAft>
                <a:spcPct val="0"/>
              </a:spcAft>
              <a:defRPr sz="2400">
                <a:solidFill>
                  <a:schemeClr val="tx1"/>
                </a:solidFill>
                <a:latin typeface="Times" pitchFamily="96" charset="0"/>
              </a:defRPr>
            </a:lvl9pPr>
          </a:lstStyle>
          <a:p>
            <a:fld id="{013BFD6B-7E85-4BEF-9AEE-93F8FA55ABFF}" type="slidenum">
              <a:rPr lang="en-US" altLang="en-US" sz="1200"/>
              <a:pPr/>
              <a:t>33</a:t>
            </a:fld>
            <a:endParaRPr lang="en-US" altLang="en-US" sz="1200"/>
          </a:p>
        </p:txBody>
      </p:sp>
      <p:sp>
        <p:nvSpPr>
          <p:cNvPr id="41987" name="Rectangle 1026"/>
          <p:cNvSpPr>
            <a:spLocks noGrp="1" noRot="1" noChangeAspect="1" noChangeArrowheads="1" noTextEdit="1"/>
          </p:cNvSpPr>
          <p:nvPr>
            <p:ph type="sldImg"/>
          </p:nvPr>
        </p:nvSpPr>
        <p:spPr>
          <a:ln/>
        </p:spPr>
      </p:sp>
      <p:sp>
        <p:nvSpPr>
          <p:cNvPr id="41988" name="Rectangle 1027"/>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lvl1pPr>
              <a:defRPr sz="2400">
                <a:solidFill>
                  <a:schemeClr val="tx1"/>
                </a:solidFill>
                <a:latin typeface="Times" pitchFamily="96" charset="0"/>
              </a:defRPr>
            </a:lvl1pPr>
            <a:lvl2pPr marL="742950" indent="-285750">
              <a:defRPr sz="2400">
                <a:solidFill>
                  <a:schemeClr val="tx1"/>
                </a:solidFill>
                <a:latin typeface="Times" pitchFamily="96" charset="0"/>
              </a:defRPr>
            </a:lvl2pPr>
            <a:lvl3pPr marL="1143000" indent="-228600">
              <a:defRPr sz="2400">
                <a:solidFill>
                  <a:schemeClr val="tx1"/>
                </a:solidFill>
                <a:latin typeface="Times" pitchFamily="96" charset="0"/>
              </a:defRPr>
            </a:lvl3pPr>
            <a:lvl4pPr marL="1600200" indent="-228600">
              <a:defRPr sz="2400">
                <a:solidFill>
                  <a:schemeClr val="tx1"/>
                </a:solidFill>
                <a:latin typeface="Times" pitchFamily="96" charset="0"/>
              </a:defRPr>
            </a:lvl4pPr>
            <a:lvl5pPr marL="2057400" indent="-228600">
              <a:defRPr sz="2400">
                <a:solidFill>
                  <a:schemeClr val="tx1"/>
                </a:solidFill>
                <a:latin typeface="Times" pitchFamily="96" charset="0"/>
              </a:defRPr>
            </a:lvl5pPr>
            <a:lvl6pPr marL="2514600" indent="-228600" eaLnBrk="0" fontAlgn="base" hangingPunct="0">
              <a:spcBef>
                <a:spcPct val="0"/>
              </a:spcBef>
              <a:spcAft>
                <a:spcPct val="0"/>
              </a:spcAft>
              <a:defRPr sz="2400">
                <a:solidFill>
                  <a:schemeClr val="tx1"/>
                </a:solidFill>
                <a:latin typeface="Times" pitchFamily="96" charset="0"/>
              </a:defRPr>
            </a:lvl6pPr>
            <a:lvl7pPr marL="2971800" indent="-228600" eaLnBrk="0" fontAlgn="base" hangingPunct="0">
              <a:spcBef>
                <a:spcPct val="0"/>
              </a:spcBef>
              <a:spcAft>
                <a:spcPct val="0"/>
              </a:spcAft>
              <a:defRPr sz="2400">
                <a:solidFill>
                  <a:schemeClr val="tx1"/>
                </a:solidFill>
                <a:latin typeface="Times" pitchFamily="96" charset="0"/>
              </a:defRPr>
            </a:lvl7pPr>
            <a:lvl8pPr marL="3429000" indent="-228600" eaLnBrk="0" fontAlgn="base" hangingPunct="0">
              <a:spcBef>
                <a:spcPct val="0"/>
              </a:spcBef>
              <a:spcAft>
                <a:spcPct val="0"/>
              </a:spcAft>
              <a:defRPr sz="2400">
                <a:solidFill>
                  <a:schemeClr val="tx1"/>
                </a:solidFill>
                <a:latin typeface="Times" pitchFamily="96" charset="0"/>
              </a:defRPr>
            </a:lvl8pPr>
            <a:lvl9pPr marL="3886200" indent="-228600" eaLnBrk="0" fontAlgn="base" hangingPunct="0">
              <a:spcBef>
                <a:spcPct val="0"/>
              </a:spcBef>
              <a:spcAft>
                <a:spcPct val="0"/>
              </a:spcAft>
              <a:defRPr sz="2400">
                <a:solidFill>
                  <a:schemeClr val="tx1"/>
                </a:solidFill>
                <a:latin typeface="Times" pitchFamily="96" charset="0"/>
              </a:defRPr>
            </a:lvl9pPr>
          </a:lstStyle>
          <a:p>
            <a:fld id="{C502B8DD-3B31-4611-BF55-A1AEFCFC3E6D}" type="slidenum">
              <a:rPr lang="en-US" altLang="en-US" sz="1200"/>
              <a:pPr/>
              <a:t>2</a:t>
            </a:fld>
            <a:endParaRPr lang="en-US" altLang="en-US" sz="120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lvl1pPr>
              <a:defRPr sz="2400">
                <a:solidFill>
                  <a:schemeClr val="tx1"/>
                </a:solidFill>
                <a:latin typeface="Times" pitchFamily="96" charset="0"/>
              </a:defRPr>
            </a:lvl1pPr>
            <a:lvl2pPr marL="742950" indent="-285750">
              <a:defRPr sz="2400">
                <a:solidFill>
                  <a:schemeClr val="tx1"/>
                </a:solidFill>
                <a:latin typeface="Times" pitchFamily="96" charset="0"/>
              </a:defRPr>
            </a:lvl2pPr>
            <a:lvl3pPr marL="1143000" indent="-228600">
              <a:defRPr sz="2400">
                <a:solidFill>
                  <a:schemeClr val="tx1"/>
                </a:solidFill>
                <a:latin typeface="Times" pitchFamily="96" charset="0"/>
              </a:defRPr>
            </a:lvl3pPr>
            <a:lvl4pPr marL="1600200" indent="-228600">
              <a:defRPr sz="2400">
                <a:solidFill>
                  <a:schemeClr val="tx1"/>
                </a:solidFill>
                <a:latin typeface="Times" pitchFamily="96" charset="0"/>
              </a:defRPr>
            </a:lvl4pPr>
            <a:lvl5pPr marL="2057400" indent="-228600">
              <a:defRPr sz="2400">
                <a:solidFill>
                  <a:schemeClr val="tx1"/>
                </a:solidFill>
                <a:latin typeface="Times" pitchFamily="96" charset="0"/>
              </a:defRPr>
            </a:lvl5pPr>
            <a:lvl6pPr marL="2514600" indent="-228600" eaLnBrk="0" fontAlgn="base" hangingPunct="0">
              <a:spcBef>
                <a:spcPct val="0"/>
              </a:spcBef>
              <a:spcAft>
                <a:spcPct val="0"/>
              </a:spcAft>
              <a:defRPr sz="2400">
                <a:solidFill>
                  <a:schemeClr val="tx1"/>
                </a:solidFill>
                <a:latin typeface="Times" pitchFamily="96" charset="0"/>
              </a:defRPr>
            </a:lvl6pPr>
            <a:lvl7pPr marL="2971800" indent="-228600" eaLnBrk="0" fontAlgn="base" hangingPunct="0">
              <a:spcBef>
                <a:spcPct val="0"/>
              </a:spcBef>
              <a:spcAft>
                <a:spcPct val="0"/>
              </a:spcAft>
              <a:defRPr sz="2400">
                <a:solidFill>
                  <a:schemeClr val="tx1"/>
                </a:solidFill>
                <a:latin typeface="Times" pitchFamily="96" charset="0"/>
              </a:defRPr>
            </a:lvl7pPr>
            <a:lvl8pPr marL="3429000" indent="-228600" eaLnBrk="0" fontAlgn="base" hangingPunct="0">
              <a:spcBef>
                <a:spcPct val="0"/>
              </a:spcBef>
              <a:spcAft>
                <a:spcPct val="0"/>
              </a:spcAft>
              <a:defRPr sz="2400">
                <a:solidFill>
                  <a:schemeClr val="tx1"/>
                </a:solidFill>
                <a:latin typeface="Times" pitchFamily="96" charset="0"/>
              </a:defRPr>
            </a:lvl8pPr>
            <a:lvl9pPr marL="3886200" indent="-228600" eaLnBrk="0" fontAlgn="base" hangingPunct="0">
              <a:spcBef>
                <a:spcPct val="0"/>
              </a:spcBef>
              <a:spcAft>
                <a:spcPct val="0"/>
              </a:spcAft>
              <a:defRPr sz="2400">
                <a:solidFill>
                  <a:schemeClr val="tx1"/>
                </a:solidFill>
                <a:latin typeface="Times" pitchFamily="96" charset="0"/>
              </a:defRPr>
            </a:lvl9pPr>
          </a:lstStyle>
          <a:p>
            <a:fld id="{D59F5A8F-406D-4539-A4D7-805540301921}" type="slidenum">
              <a:rPr lang="en-US" altLang="en-US" sz="1200"/>
              <a:pPr/>
              <a:t>34</a:t>
            </a:fld>
            <a:endParaRPr lang="en-US" altLang="en-US" sz="1200"/>
          </a:p>
        </p:txBody>
      </p:sp>
      <p:sp>
        <p:nvSpPr>
          <p:cNvPr id="43011" name="Rectangle 1026"/>
          <p:cNvSpPr>
            <a:spLocks noGrp="1" noRot="1" noChangeAspect="1" noChangeArrowheads="1" noTextEdit="1"/>
          </p:cNvSpPr>
          <p:nvPr>
            <p:ph type="sldImg"/>
          </p:nvPr>
        </p:nvSpPr>
        <p:spPr>
          <a:ln/>
        </p:spPr>
      </p:sp>
      <p:sp>
        <p:nvSpPr>
          <p:cNvPr id="43012" name="Rectangle 1027"/>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lvl1pPr>
              <a:defRPr sz="2400">
                <a:solidFill>
                  <a:schemeClr val="tx1"/>
                </a:solidFill>
                <a:latin typeface="Times" pitchFamily="96" charset="0"/>
              </a:defRPr>
            </a:lvl1pPr>
            <a:lvl2pPr marL="742950" indent="-285750">
              <a:defRPr sz="2400">
                <a:solidFill>
                  <a:schemeClr val="tx1"/>
                </a:solidFill>
                <a:latin typeface="Times" pitchFamily="96" charset="0"/>
              </a:defRPr>
            </a:lvl2pPr>
            <a:lvl3pPr marL="1143000" indent="-228600">
              <a:defRPr sz="2400">
                <a:solidFill>
                  <a:schemeClr val="tx1"/>
                </a:solidFill>
                <a:latin typeface="Times" pitchFamily="96" charset="0"/>
              </a:defRPr>
            </a:lvl3pPr>
            <a:lvl4pPr marL="1600200" indent="-228600">
              <a:defRPr sz="2400">
                <a:solidFill>
                  <a:schemeClr val="tx1"/>
                </a:solidFill>
                <a:latin typeface="Times" pitchFamily="96" charset="0"/>
              </a:defRPr>
            </a:lvl4pPr>
            <a:lvl5pPr marL="2057400" indent="-228600">
              <a:defRPr sz="2400">
                <a:solidFill>
                  <a:schemeClr val="tx1"/>
                </a:solidFill>
                <a:latin typeface="Times" pitchFamily="96" charset="0"/>
              </a:defRPr>
            </a:lvl5pPr>
            <a:lvl6pPr marL="2514600" indent="-228600" eaLnBrk="0" fontAlgn="base" hangingPunct="0">
              <a:spcBef>
                <a:spcPct val="0"/>
              </a:spcBef>
              <a:spcAft>
                <a:spcPct val="0"/>
              </a:spcAft>
              <a:defRPr sz="2400">
                <a:solidFill>
                  <a:schemeClr val="tx1"/>
                </a:solidFill>
                <a:latin typeface="Times" pitchFamily="96" charset="0"/>
              </a:defRPr>
            </a:lvl6pPr>
            <a:lvl7pPr marL="2971800" indent="-228600" eaLnBrk="0" fontAlgn="base" hangingPunct="0">
              <a:spcBef>
                <a:spcPct val="0"/>
              </a:spcBef>
              <a:spcAft>
                <a:spcPct val="0"/>
              </a:spcAft>
              <a:defRPr sz="2400">
                <a:solidFill>
                  <a:schemeClr val="tx1"/>
                </a:solidFill>
                <a:latin typeface="Times" pitchFamily="96" charset="0"/>
              </a:defRPr>
            </a:lvl7pPr>
            <a:lvl8pPr marL="3429000" indent="-228600" eaLnBrk="0" fontAlgn="base" hangingPunct="0">
              <a:spcBef>
                <a:spcPct val="0"/>
              </a:spcBef>
              <a:spcAft>
                <a:spcPct val="0"/>
              </a:spcAft>
              <a:defRPr sz="2400">
                <a:solidFill>
                  <a:schemeClr val="tx1"/>
                </a:solidFill>
                <a:latin typeface="Times" pitchFamily="96" charset="0"/>
              </a:defRPr>
            </a:lvl8pPr>
            <a:lvl9pPr marL="3886200" indent="-228600" eaLnBrk="0" fontAlgn="base" hangingPunct="0">
              <a:spcBef>
                <a:spcPct val="0"/>
              </a:spcBef>
              <a:spcAft>
                <a:spcPct val="0"/>
              </a:spcAft>
              <a:defRPr sz="2400">
                <a:solidFill>
                  <a:schemeClr val="tx1"/>
                </a:solidFill>
                <a:latin typeface="Times" pitchFamily="96" charset="0"/>
              </a:defRPr>
            </a:lvl9pPr>
          </a:lstStyle>
          <a:p>
            <a:fld id="{56DCBDE7-B580-425E-ADB3-39982B7296AD}" type="slidenum">
              <a:rPr lang="en-US" altLang="en-US" sz="1200"/>
              <a:pPr/>
              <a:t>36</a:t>
            </a:fld>
            <a:endParaRPr lang="en-US" altLang="en-US" sz="1200"/>
          </a:p>
        </p:txBody>
      </p:sp>
      <p:sp>
        <p:nvSpPr>
          <p:cNvPr id="44035" name="Rectangle 1026"/>
          <p:cNvSpPr>
            <a:spLocks noGrp="1" noRot="1" noChangeAspect="1" noChangeArrowheads="1" noTextEdit="1"/>
          </p:cNvSpPr>
          <p:nvPr>
            <p:ph type="sldImg"/>
          </p:nvPr>
        </p:nvSpPr>
        <p:spPr>
          <a:ln/>
        </p:spPr>
      </p:sp>
      <p:sp>
        <p:nvSpPr>
          <p:cNvPr id="44036" name="Rectangle 1027"/>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lvl1pPr>
              <a:defRPr sz="2400">
                <a:solidFill>
                  <a:schemeClr val="tx1"/>
                </a:solidFill>
                <a:latin typeface="Times" pitchFamily="96" charset="0"/>
              </a:defRPr>
            </a:lvl1pPr>
            <a:lvl2pPr marL="742950" indent="-285750">
              <a:defRPr sz="2400">
                <a:solidFill>
                  <a:schemeClr val="tx1"/>
                </a:solidFill>
                <a:latin typeface="Times" pitchFamily="96" charset="0"/>
              </a:defRPr>
            </a:lvl2pPr>
            <a:lvl3pPr marL="1143000" indent="-228600">
              <a:defRPr sz="2400">
                <a:solidFill>
                  <a:schemeClr val="tx1"/>
                </a:solidFill>
                <a:latin typeface="Times" pitchFamily="96" charset="0"/>
              </a:defRPr>
            </a:lvl3pPr>
            <a:lvl4pPr marL="1600200" indent="-228600">
              <a:defRPr sz="2400">
                <a:solidFill>
                  <a:schemeClr val="tx1"/>
                </a:solidFill>
                <a:latin typeface="Times" pitchFamily="96" charset="0"/>
              </a:defRPr>
            </a:lvl4pPr>
            <a:lvl5pPr marL="2057400" indent="-228600">
              <a:defRPr sz="2400">
                <a:solidFill>
                  <a:schemeClr val="tx1"/>
                </a:solidFill>
                <a:latin typeface="Times" pitchFamily="96" charset="0"/>
              </a:defRPr>
            </a:lvl5pPr>
            <a:lvl6pPr marL="2514600" indent="-228600" eaLnBrk="0" fontAlgn="base" hangingPunct="0">
              <a:spcBef>
                <a:spcPct val="0"/>
              </a:spcBef>
              <a:spcAft>
                <a:spcPct val="0"/>
              </a:spcAft>
              <a:defRPr sz="2400">
                <a:solidFill>
                  <a:schemeClr val="tx1"/>
                </a:solidFill>
                <a:latin typeface="Times" pitchFamily="96" charset="0"/>
              </a:defRPr>
            </a:lvl6pPr>
            <a:lvl7pPr marL="2971800" indent="-228600" eaLnBrk="0" fontAlgn="base" hangingPunct="0">
              <a:spcBef>
                <a:spcPct val="0"/>
              </a:spcBef>
              <a:spcAft>
                <a:spcPct val="0"/>
              </a:spcAft>
              <a:defRPr sz="2400">
                <a:solidFill>
                  <a:schemeClr val="tx1"/>
                </a:solidFill>
                <a:latin typeface="Times" pitchFamily="96" charset="0"/>
              </a:defRPr>
            </a:lvl7pPr>
            <a:lvl8pPr marL="3429000" indent="-228600" eaLnBrk="0" fontAlgn="base" hangingPunct="0">
              <a:spcBef>
                <a:spcPct val="0"/>
              </a:spcBef>
              <a:spcAft>
                <a:spcPct val="0"/>
              </a:spcAft>
              <a:defRPr sz="2400">
                <a:solidFill>
                  <a:schemeClr val="tx1"/>
                </a:solidFill>
                <a:latin typeface="Times" pitchFamily="96" charset="0"/>
              </a:defRPr>
            </a:lvl8pPr>
            <a:lvl9pPr marL="3886200" indent="-228600" eaLnBrk="0" fontAlgn="base" hangingPunct="0">
              <a:spcBef>
                <a:spcPct val="0"/>
              </a:spcBef>
              <a:spcAft>
                <a:spcPct val="0"/>
              </a:spcAft>
              <a:defRPr sz="2400">
                <a:solidFill>
                  <a:schemeClr val="tx1"/>
                </a:solidFill>
                <a:latin typeface="Times" pitchFamily="96" charset="0"/>
              </a:defRPr>
            </a:lvl9pPr>
          </a:lstStyle>
          <a:p>
            <a:fld id="{160300CA-EF48-4205-AAC6-2E3201CDD034}" type="slidenum">
              <a:rPr lang="en-US" altLang="en-US" sz="1200"/>
              <a:pPr/>
              <a:t>37</a:t>
            </a:fld>
            <a:endParaRPr lang="en-US" altLang="en-US" sz="120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itchFamily="-105" charset="0"/>
                <a:ea typeface="ＭＳ Ｐゴシック" pitchFamily="-105" charset="-128"/>
              </a:defRPr>
            </a:lvl1pPr>
            <a:lvl2pPr marL="37931725" indent="-37474525">
              <a:defRPr sz="2400">
                <a:solidFill>
                  <a:schemeClr val="tx1"/>
                </a:solidFill>
                <a:latin typeface="Times" pitchFamily="-105" charset="0"/>
                <a:ea typeface="ＭＳ Ｐゴシック" pitchFamily="-105" charset="-128"/>
              </a:defRPr>
            </a:lvl2pPr>
            <a:lvl3pPr marL="1143000" indent="-228600">
              <a:defRPr sz="2400">
                <a:solidFill>
                  <a:schemeClr val="tx1"/>
                </a:solidFill>
                <a:latin typeface="Times" pitchFamily="-105" charset="0"/>
                <a:ea typeface="ＭＳ Ｐゴシック" pitchFamily="-105" charset="-128"/>
              </a:defRPr>
            </a:lvl3pPr>
            <a:lvl4pPr marL="1600200" indent="-228600">
              <a:defRPr sz="2400">
                <a:solidFill>
                  <a:schemeClr val="tx1"/>
                </a:solidFill>
                <a:latin typeface="Times" pitchFamily="-105" charset="0"/>
                <a:ea typeface="ＭＳ Ｐゴシック" pitchFamily="-105" charset="-128"/>
              </a:defRPr>
            </a:lvl4pPr>
            <a:lvl5pPr marL="2057400" indent="-228600">
              <a:defRPr sz="2400">
                <a:solidFill>
                  <a:schemeClr val="tx1"/>
                </a:solidFill>
                <a:latin typeface="Times" pitchFamily="-105" charset="0"/>
                <a:ea typeface="ＭＳ Ｐゴシック" pitchFamily="-105" charset="-128"/>
              </a:defRPr>
            </a:lvl5pPr>
            <a:lvl6pPr marL="25146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6pPr>
            <a:lvl7pPr marL="29718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7pPr>
            <a:lvl8pPr marL="34290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8pPr>
            <a:lvl9pPr marL="38862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9pPr>
          </a:lstStyle>
          <a:p>
            <a:fld id="{ED839EB3-97B7-4637-9BE4-C73F69104A08}" type="slidenum">
              <a:rPr lang="en-US" altLang="en-US" sz="1200"/>
              <a:pPr/>
              <a:t>38</a:t>
            </a:fld>
            <a:endParaRPr lang="en-US" altLang="en-US" sz="1200"/>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itchFamily="-105" charset="0"/>
                <a:ea typeface="ＭＳ Ｐゴシック" pitchFamily="-105" charset="-128"/>
              </a:defRPr>
            </a:lvl1pPr>
            <a:lvl2pPr marL="37931725" indent="-37474525">
              <a:defRPr sz="2400">
                <a:solidFill>
                  <a:schemeClr val="tx1"/>
                </a:solidFill>
                <a:latin typeface="Times" pitchFamily="-105" charset="0"/>
                <a:ea typeface="ＭＳ Ｐゴシック" pitchFamily="-105" charset="-128"/>
              </a:defRPr>
            </a:lvl2pPr>
            <a:lvl3pPr marL="1143000" indent="-228600">
              <a:defRPr sz="2400">
                <a:solidFill>
                  <a:schemeClr val="tx1"/>
                </a:solidFill>
                <a:latin typeface="Times" pitchFamily="-105" charset="0"/>
                <a:ea typeface="ＭＳ Ｐゴシック" pitchFamily="-105" charset="-128"/>
              </a:defRPr>
            </a:lvl3pPr>
            <a:lvl4pPr marL="1600200" indent="-228600">
              <a:defRPr sz="2400">
                <a:solidFill>
                  <a:schemeClr val="tx1"/>
                </a:solidFill>
                <a:latin typeface="Times" pitchFamily="-105" charset="0"/>
                <a:ea typeface="ＭＳ Ｐゴシック" pitchFamily="-105" charset="-128"/>
              </a:defRPr>
            </a:lvl4pPr>
            <a:lvl5pPr marL="2057400" indent="-228600">
              <a:defRPr sz="2400">
                <a:solidFill>
                  <a:schemeClr val="tx1"/>
                </a:solidFill>
                <a:latin typeface="Times" pitchFamily="-105" charset="0"/>
                <a:ea typeface="ＭＳ Ｐゴシック" pitchFamily="-105" charset="-128"/>
              </a:defRPr>
            </a:lvl5pPr>
            <a:lvl6pPr marL="25146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6pPr>
            <a:lvl7pPr marL="29718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7pPr>
            <a:lvl8pPr marL="34290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8pPr>
            <a:lvl9pPr marL="38862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9pPr>
          </a:lstStyle>
          <a:p>
            <a:fld id="{D574EFF1-48A2-439E-9588-558E77289C9A}" type="slidenum">
              <a:rPr lang="en-US" altLang="en-US" sz="1200"/>
              <a:pPr/>
              <a:t>39</a:t>
            </a:fld>
            <a:endParaRPr lang="en-US" altLang="en-US" sz="120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itchFamily="-105" charset="0"/>
                <a:ea typeface="ＭＳ Ｐゴシック" pitchFamily="-105" charset="-128"/>
              </a:defRPr>
            </a:lvl1pPr>
            <a:lvl2pPr marL="37931725" indent="-37474525">
              <a:defRPr sz="2400">
                <a:solidFill>
                  <a:schemeClr val="tx1"/>
                </a:solidFill>
                <a:latin typeface="Times" pitchFamily="-105" charset="0"/>
                <a:ea typeface="ＭＳ Ｐゴシック" pitchFamily="-105" charset="-128"/>
              </a:defRPr>
            </a:lvl2pPr>
            <a:lvl3pPr marL="1143000" indent="-228600">
              <a:defRPr sz="2400">
                <a:solidFill>
                  <a:schemeClr val="tx1"/>
                </a:solidFill>
                <a:latin typeface="Times" pitchFamily="-105" charset="0"/>
                <a:ea typeface="ＭＳ Ｐゴシック" pitchFamily="-105" charset="-128"/>
              </a:defRPr>
            </a:lvl3pPr>
            <a:lvl4pPr marL="1600200" indent="-228600">
              <a:defRPr sz="2400">
                <a:solidFill>
                  <a:schemeClr val="tx1"/>
                </a:solidFill>
                <a:latin typeface="Times" pitchFamily="-105" charset="0"/>
                <a:ea typeface="ＭＳ Ｐゴシック" pitchFamily="-105" charset="-128"/>
              </a:defRPr>
            </a:lvl4pPr>
            <a:lvl5pPr marL="2057400" indent="-228600">
              <a:defRPr sz="2400">
                <a:solidFill>
                  <a:schemeClr val="tx1"/>
                </a:solidFill>
                <a:latin typeface="Times" pitchFamily="-105" charset="0"/>
                <a:ea typeface="ＭＳ Ｐゴシック" pitchFamily="-105" charset="-128"/>
              </a:defRPr>
            </a:lvl5pPr>
            <a:lvl6pPr marL="25146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6pPr>
            <a:lvl7pPr marL="29718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7pPr>
            <a:lvl8pPr marL="34290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8pPr>
            <a:lvl9pPr marL="38862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9pPr>
          </a:lstStyle>
          <a:p>
            <a:fld id="{69B70EDC-548D-4C58-96CE-8B88E63B4B46}" type="slidenum">
              <a:rPr lang="en-US" altLang="en-US" sz="1200"/>
              <a:pPr/>
              <a:t>40</a:t>
            </a:fld>
            <a:endParaRPr lang="en-US" altLang="en-US" sz="1200"/>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itchFamily="-105" charset="0"/>
                <a:ea typeface="ＭＳ Ｐゴシック" pitchFamily="-105" charset="-128"/>
              </a:defRPr>
            </a:lvl1pPr>
            <a:lvl2pPr marL="37931725" indent="-37474525">
              <a:defRPr sz="2400">
                <a:solidFill>
                  <a:schemeClr val="tx1"/>
                </a:solidFill>
                <a:latin typeface="Times" pitchFamily="-105" charset="0"/>
                <a:ea typeface="ＭＳ Ｐゴシック" pitchFamily="-105" charset="-128"/>
              </a:defRPr>
            </a:lvl2pPr>
            <a:lvl3pPr marL="1143000" indent="-228600">
              <a:defRPr sz="2400">
                <a:solidFill>
                  <a:schemeClr val="tx1"/>
                </a:solidFill>
                <a:latin typeface="Times" pitchFamily="-105" charset="0"/>
                <a:ea typeface="ＭＳ Ｐゴシック" pitchFamily="-105" charset="-128"/>
              </a:defRPr>
            </a:lvl3pPr>
            <a:lvl4pPr marL="1600200" indent="-228600">
              <a:defRPr sz="2400">
                <a:solidFill>
                  <a:schemeClr val="tx1"/>
                </a:solidFill>
                <a:latin typeface="Times" pitchFamily="-105" charset="0"/>
                <a:ea typeface="ＭＳ Ｐゴシック" pitchFamily="-105" charset="-128"/>
              </a:defRPr>
            </a:lvl4pPr>
            <a:lvl5pPr marL="2057400" indent="-228600">
              <a:defRPr sz="2400">
                <a:solidFill>
                  <a:schemeClr val="tx1"/>
                </a:solidFill>
                <a:latin typeface="Times" pitchFamily="-105" charset="0"/>
                <a:ea typeface="ＭＳ Ｐゴシック" pitchFamily="-105" charset="-128"/>
              </a:defRPr>
            </a:lvl5pPr>
            <a:lvl6pPr marL="25146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6pPr>
            <a:lvl7pPr marL="29718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7pPr>
            <a:lvl8pPr marL="34290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8pPr>
            <a:lvl9pPr marL="38862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9pPr>
          </a:lstStyle>
          <a:p>
            <a:fld id="{43FD8ADF-F910-41C5-8340-F09797BBE574}" type="slidenum">
              <a:rPr lang="en-US" altLang="en-US" sz="1200"/>
              <a:pPr/>
              <a:t>41</a:t>
            </a:fld>
            <a:endParaRPr lang="en-US" altLang="en-US" sz="120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itchFamily="-105" charset="0"/>
                <a:ea typeface="ＭＳ Ｐゴシック" pitchFamily="-105" charset="-128"/>
              </a:defRPr>
            </a:lvl1pPr>
            <a:lvl2pPr marL="37931725" indent="-37474525">
              <a:defRPr sz="2400">
                <a:solidFill>
                  <a:schemeClr val="tx1"/>
                </a:solidFill>
                <a:latin typeface="Times" pitchFamily="-105" charset="0"/>
                <a:ea typeface="ＭＳ Ｐゴシック" pitchFamily="-105" charset="-128"/>
              </a:defRPr>
            </a:lvl2pPr>
            <a:lvl3pPr marL="1143000" indent="-228600">
              <a:defRPr sz="2400">
                <a:solidFill>
                  <a:schemeClr val="tx1"/>
                </a:solidFill>
                <a:latin typeface="Times" pitchFamily="-105" charset="0"/>
                <a:ea typeface="ＭＳ Ｐゴシック" pitchFamily="-105" charset="-128"/>
              </a:defRPr>
            </a:lvl3pPr>
            <a:lvl4pPr marL="1600200" indent="-228600">
              <a:defRPr sz="2400">
                <a:solidFill>
                  <a:schemeClr val="tx1"/>
                </a:solidFill>
                <a:latin typeface="Times" pitchFamily="-105" charset="0"/>
                <a:ea typeface="ＭＳ Ｐゴシック" pitchFamily="-105" charset="-128"/>
              </a:defRPr>
            </a:lvl4pPr>
            <a:lvl5pPr marL="2057400" indent="-228600">
              <a:defRPr sz="2400">
                <a:solidFill>
                  <a:schemeClr val="tx1"/>
                </a:solidFill>
                <a:latin typeface="Times" pitchFamily="-105" charset="0"/>
                <a:ea typeface="ＭＳ Ｐゴシック" pitchFamily="-105" charset="-128"/>
              </a:defRPr>
            </a:lvl5pPr>
            <a:lvl6pPr marL="25146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6pPr>
            <a:lvl7pPr marL="29718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7pPr>
            <a:lvl8pPr marL="34290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8pPr>
            <a:lvl9pPr marL="38862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9pPr>
          </a:lstStyle>
          <a:p>
            <a:fld id="{45F7A91A-13D1-457D-9D9C-3A14169C0D3E}" type="slidenum">
              <a:rPr lang="en-US" altLang="en-US" sz="1200"/>
              <a:pPr/>
              <a:t>42</a:t>
            </a:fld>
            <a:endParaRPr lang="en-US" altLang="en-US" sz="1200"/>
          </a:p>
        </p:txBody>
      </p:sp>
      <p:sp>
        <p:nvSpPr>
          <p:cNvPr id="34819" name="Rectangle 1026"/>
          <p:cNvSpPr>
            <a:spLocks noGrp="1" noRot="1" noChangeAspect="1" noChangeArrowheads="1" noTextEdit="1"/>
          </p:cNvSpPr>
          <p:nvPr>
            <p:ph type="sldImg"/>
          </p:nvPr>
        </p:nvSpPr>
        <p:spPr>
          <a:ln/>
        </p:spPr>
      </p:sp>
      <p:sp>
        <p:nvSpPr>
          <p:cNvPr id="34820" name="Rectangle 102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itchFamily="-105" charset="0"/>
                <a:ea typeface="ＭＳ Ｐゴシック" pitchFamily="-105" charset="-128"/>
              </a:defRPr>
            </a:lvl1pPr>
            <a:lvl2pPr marL="37931725" indent="-37474525">
              <a:defRPr sz="2400">
                <a:solidFill>
                  <a:schemeClr val="tx1"/>
                </a:solidFill>
                <a:latin typeface="Times" pitchFamily="-105" charset="0"/>
                <a:ea typeface="ＭＳ Ｐゴシック" pitchFamily="-105" charset="-128"/>
              </a:defRPr>
            </a:lvl2pPr>
            <a:lvl3pPr marL="1143000" indent="-228600">
              <a:defRPr sz="2400">
                <a:solidFill>
                  <a:schemeClr val="tx1"/>
                </a:solidFill>
                <a:latin typeface="Times" pitchFamily="-105" charset="0"/>
                <a:ea typeface="ＭＳ Ｐゴシック" pitchFamily="-105" charset="-128"/>
              </a:defRPr>
            </a:lvl3pPr>
            <a:lvl4pPr marL="1600200" indent="-228600">
              <a:defRPr sz="2400">
                <a:solidFill>
                  <a:schemeClr val="tx1"/>
                </a:solidFill>
                <a:latin typeface="Times" pitchFamily="-105" charset="0"/>
                <a:ea typeface="ＭＳ Ｐゴシック" pitchFamily="-105" charset="-128"/>
              </a:defRPr>
            </a:lvl4pPr>
            <a:lvl5pPr marL="2057400" indent="-228600">
              <a:defRPr sz="2400">
                <a:solidFill>
                  <a:schemeClr val="tx1"/>
                </a:solidFill>
                <a:latin typeface="Times" pitchFamily="-105" charset="0"/>
                <a:ea typeface="ＭＳ Ｐゴシック" pitchFamily="-105" charset="-128"/>
              </a:defRPr>
            </a:lvl5pPr>
            <a:lvl6pPr marL="25146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6pPr>
            <a:lvl7pPr marL="29718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7pPr>
            <a:lvl8pPr marL="34290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8pPr>
            <a:lvl9pPr marL="38862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9pPr>
          </a:lstStyle>
          <a:p>
            <a:fld id="{BBD21F98-05AC-4EFA-9A5C-919017979B7C}" type="slidenum">
              <a:rPr lang="en-US" altLang="en-US" sz="1200"/>
              <a:pPr/>
              <a:t>43</a:t>
            </a:fld>
            <a:endParaRPr lang="en-US" altLang="en-US" sz="1200"/>
          </a:p>
        </p:txBody>
      </p:sp>
      <p:sp>
        <p:nvSpPr>
          <p:cNvPr id="35843" name="Rectangle 1026"/>
          <p:cNvSpPr>
            <a:spLocks noGrp="1" noRot="1" noChangeAspect="1" noChangeArrowheads="1" noTextEdit="1"/>
          </p:cNvSpPr>
          <p:nvPr>
            <p:ph type="sldImg"/>
          </p:nvPr>
        </p:nvSpPr>
        <p:spPr>
          <a:ln/>
        </p:spPr>
      </p:sp>
      <p:sp>
        <p:nvSpPr>
          <p:cNvPr id="35844" name="Rectangle 102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itchFamily="-105" charset="0"/>
                <a:ea typeface="ＭＳ Ｐゴシック" pitchFamily="-105" charset="-128"/>
              </a:defRPr>
            </a:lvl1pPr>
            <a:lvl2pPr marL="37931725" indent="-37474525">
              <a:defRPr sz="2400">
                <a:solidFill>
                  <a:schemeClr val="tx1"/>
                </a:solidFill>
                <a:latin typeface="Times" pitchFamily="-105" charset="0"/>
                <a:ea typeface="ＭＳ Ｐゴシック" pitchFamily="-105" charset="-128"/>
              </a:defRPr>
            </a:lvl2pPr>
            <a:lvl3pPr marL="1143000" indent="-228600">
              <a:defRPr sz="2400">
                <a:solidFill>
                  <a:schemeClr val="tx1"/>
                </a:solidFill>
                <a:latin typeface="Times" pitchFamily="-105" charset="0"/>
                <a:ea typeface="ＭＳ Ｐゴシック" pitchFamily="-105" charset="-128"/>
              </a:defRPr>
            </a:lvl3pPr>
            <a:lvl4pPr marL="1600200" indent="-228600">
              <a:defRPr sz="2400">
                <a:solidFill>
                  <a:schemeClr val="tx1"/>
                </a:solidFill>
                <a:latin typeface="Times" pitchFamily="-105" charset="0"/>
                <a:ea typeface="ＭＳ Ｐゴシック" pitchFamily="-105" charset="-128"/>
              </a:defRPr>
            </a:lvl4pPr>
            <a:lvl5pPr marL="2057400" indent="-228600">
              <a:defRPr sz="2400">
                <a:solidFill>
                  <a:schemeClr val="tx1"/>
                </a:solidFill>
                <a:latin typeface="Times" pitchFamily="-105" charset="0"/>
                <a:ea typeface="ＭＳ Ｐゴシック" pitchFamily="-105" charset="-128"/>
              </a:defRPr>
            </a:lvl5pPr>
            <a:lvl6pPr marL="25146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6pPr>
            <a:lvl7pPr marL="29718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7pPr>
            <a:lvl8pPr marL="34290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8pPr>
            <a:lvl9pPr marL="38862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9pPr>
          </a:lstStyle>
          <a:p>
            <a:fld id="{8477C824-5583-4AFD-A6A8-2682BC6A9024}" type="slidenum">
              <a:rPr lang="en-US" altLang="en-US" sz="1200"/>
              <a:pPr/>
              <a:t>44</a:t>
            </a:fld>
            <a:endParaRPr lang="en-US" altLang="en-US" sz="1200"/>
          </a:p>
        </p:txBody>
      </p:sp>
      <p:sp>
        <p:nvSpPr>
          <p:cNvPr id="36867" name="Rectangle 1026"/>
          <p:cNvSpPr>
            <a:spLocks noGrp="1" noRot="1" noChangeAspect="1" noChangeArrowheads="1" noTextEdit="1"/>
          </p:cNvSpPr>
          <p:nvPr>
            <p:ph type="sldImg"/>
          </p:nvPr>
        </p:nvSpPr>
        <p:spPr>
          <a:ln/>
        </p:spPr>
      </p:sp>
      <p:sp>
        <p:nvSpPr>
          <p:cNvPr id="36868" name="Rectangle 102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lvl1pPr>
              <a:defRPr sz="2400">
                <a:solidFill>
                  <a:schemeClr val="tx1"/>
                </a:solidFill>
                <a:latin typeface="Times" pitchFamily="96" charset="0"/>
              </a:defRPr>
            </a:lvl1pPr>
            <a:lvl2pPr marL="742950" indent="-285750">
              <a:defRPr sz="2400">
                <a:solidFill>
                  <a:schemeClr val="tx1"/>
                </a:solidFill>
                <a:latin typeface="Times" pitchFamily="96" charset="0"/>
              </a:defRPr>
            </a:lvl2pPr>
            <a:lvl3pPr marL="1143000" indent="-228600">
              <a:defRPr sz="2400">
                <a:solidFill>
                  <a:schemeClr val="tx1"/>
                </a:solidFill>
                <a:latin typeface="Times" pitchFamily="96" charset="0"/>
              </a:defRPr>
            </a:lvl3pPr>
            <a:lvl4pPr marL="1600200" indent="-228600">
              <a:defRPr sz="2400">
                <a:solidFill>
                  <a:schemeClr val="tx1"/>
                </a:solidFill>
                <a:latin typeface="Times" pitchFamily="96" charset="0"/>
              </a:defRPr>
            </a:lvl4pPr>
            <a:lvl5pPr marL="2057400" indent="-228600">
              <a:defRPr sz="2400">
                <a:solidFill>
                  <a:schemeClr val="tx1"/>
                </a:solidFill>
                <a:latin typeface="Times" pitchFamily="96" charset="0"/>
              </a:defRPr>
            </a:lvl5pPr>
            <a:lvl6pPr marL="2514600" indent="-228600" eaLnBrk="0" fontAlgn="base" hangingPunct="0">
              <a:spcBef>
                <a:spcPct val="0"/>
              </a:spcBef>
              <a:spcAft>
                <a:spcPct val="0"/>
              </a:spcAft>
              <a:defRPr sz="2400">
                <a:solidFill>
                  <a:schemeClr val="tx1"/>
                </a:solidFill>
                <a:latin typeface="Times" pitchFamily="96" charset="0"/>
              </a:defRPr>
            </a:lvl6pPr>
            <a:lvl7pPr marL="2971800" indent="-228600" eaLnBrk="0" fontAlgn="base" hangingPunct="0">
              <a:spcBef>
                <a:spcPct val="0"/>
              </a:spcBef>
              <a:spcAft>
                <a:spcPct val="0"/>
              </a:spcAft>
              <a:defRPr sz="2400">
                <a:solidFill>
                  <a:schemeClr val="tx1"/>
                </a:solidFill>
                <a:latin typeface="Times" pitchFamily="96" charset="0"/>
              </a:defRPr>
            </a:lvl7pPr>
            <a:lvl8pPr marL="3429000" indent="-228600" eaLnBrk="0" fontAlgn="base" hangingPunct="0">
              <a:spcBef>
                <a:spcPct val="0"/>
              </a:spcBef>
              <a:spcAft>
                <a:spcPct val="0"/>
              </a:spcAft>
              <a:defRPr sz="2400">
                <a:solidFill>
                  <a:schemeClr val="tx1"/>
                </a:solidFill>
                <a:latin typeface="Times" pitchFamily="96" charset="0"/>
              </a:defRPr>
            </a:lvl8pPr>
            <a:lvl9pPr marL="3886200" indent="-228600" eaLnBrk="0" fontAlgn="base" hangingPunct="0">
              <a:spcBef>
                <a:spcPct val="0"/>
              </a:spcBef>
              <a:spcAft>
                <a:spcPct val="0"/>
              </a:spcAft>
              <a:defRPr sz="2400">
                <a:solidFill>
                  <a:schemeClr val="tx1"/>
                </a:solidFill>
                <a:latin typeface="Times" pitchFamily="96" charset="0"/>
              </a:defRPr>
            </a:lvl9pPr>
          </a:lstStyle>
          <a:p>
            <a:fld id="{52EC1EC6-88A8-4CDB-A90C-CA102201189D}" type="slidenum">
              <a:rPr lang="en-US" altLang="en-US" sz="1200"/>
              <a:pPr/>
              <a:t>3</a:t>
            </a:fld>
            <a:endParaRPr lang="en-US" altLang="en-US" sz="1200"/>
          </a:p>
        </p:txBody>
      </p:sp>
      <p:sp>
        <p:nvSpPr>
          <p:cNvPr id="30723" name="Rectangle 1026"/>
          <p:cNvSpPr>
            <a:spLocks noGrp="1" noRot="1" noChangeAspect="1" noChangeArrowheads="1" noTextEdit="1"/>
          </p:cNvSpPr>
          <p:nvPr>
            <p:ph type="sldImg"/>
          </p:nvPr>
        </p:nvSpPr>
        <p:spPr>
          <a:ln/>
        </p:spPr>
      </p:sp>
      <p:sp>
        <p:nvSpPr>
          <p:cNvPr id="30724" name="Rectangle 1027"/>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itchFamily="-105" charset="0"/>
                <a:ea typeface="ＭＳ Ｐゴシック" pitchFamily="-105" charset="-128"/>
              </a:defRPr>
            </a:lvl1pPr>
            <a:lvl2pPr marL="37931725" indent="-37474525">
              <a:defRPr sz="2400">
                <a:solidFill>
                  <a:schemeClr val="tx1"/>
                </a:solidFill>
                <a:latin typeface="Times" pitchFamily="-105" charset="0"/>
                <a:ea typeface="ＭＳ Ｐゴシック" pitchFamily="-105" charset="-128"/>
              </a:defRPr>
            </a:lvl2pPr>
            <a:lvl3pPr marL="1143000" indent="-228600">
              <a:defRPr sz="2400">
                <a:solidFill>
                  <a:schemeClr val="tx1"/>
                </a:solidFill>
                <a:latin typeface="Times" pitchFamily="-105" charset="0"/>
                <a:ea typeface="ＭＳ Ｐゴシック" pitchFamily="-105" charset="-128"/>
              </a:defRPr>
            </a:lvl3pPr>
            <a:lvl4pPr marL="1600200" indent="-228600">
              <a:defRPr sz="2400">
                <a:solidFill>
                  <a:schemeClr val="tx1"/>
                </a:solidFill>
                <a:latin typeface="Times" pitchFamily="-105" charset="0"/>
                <a:ea typeface="ＭＳ Ｐゴシック" pitchFamily="-105" charset="-128"/>
              </a:defRPr>
            </a:lvl4pPr>
            <a:lvl5pPr marL="2057400" indent="-228600">
              <a:defRPr sz="2400">
                <a:solidFill>
                  <a:schemeClr val="tx1"/>
                </a:solidFill>
                <a:latin typeface="Times" pitchFamily="-105" charset="0"/>
                <a:ea typeface="ＭＳ Ｐゴシック" pitchFamily="-105" charset="-128"/>
              </a:defRPr>
            </a:lvl5pPr>
            <a:lvl6pPr marL="25146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6pPr>
            <a:lvl7pPr marL="29718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7pPr>
            <a:lvl8pPr marL="34290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8pPr>
            <a:lvl9pPr marL="38862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9pPr>
          </a:lstStyle>
          <a:p>
            <a:fld id="{4F60141D-AF4F-4F55-99B1-3D7EAC6C165D}" type="slidenum">
              <a:rPr lang="en-US" altLang="en-US" sz="1200"/>
              <a:pPr/>
              <a:t>45</a:t>
            </a:fld>
            <a:endParaRPr lang="en-US" altLang="en-US" sz="1200"/>
          </a:p>
        </p:txBody>
      </p:sp>
      <p:sp>
        <p:nvSpPr>
          <p:cNvPr id="37891" name="Rectangle 1026"/>
          <p:cNvSpPr>
            <a:spLocks noGrp="1" noRot="1" noChangeAspect="1" noChangeArrowheads="1" noTextEdit="1"/>
          </p:cNvSpPr>
          <p:nvPr>
            <p:ph type="sldImg"/>
          </p:nvPr>
        </p:nvSpPr>
        <p:spPr>
          <a:ln/>
        </p:spPr>
      </p:sp>
      <p:sp>
        <p:nvSpPr>
          <p:cNvPr id="37892" name="Rectangle 102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546628A6-AAAD-42C7-8B97-913CA5DB1F94}" type="slidenum">
              <a:rPr lang="en-US"/>
              <a:pPr eaLnBrk="1" hangingPunct="1"/>
              <a:t>51</a:t>
            </a:fld>
            <a:endParaRPr lang="en-US"/>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t>Turn cell phone ringer to maximum. Hang from a string to prevent contact with bottom of vacuum container.</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itchFamily="-105" charset="0"/>
                <a:ea typeface="ＭＳ Ｐゴシック" pitchFamily="-105" charset="-128"/>
              </a:defRPr>
            </a:lvl1pPr>
            <a:lvl2pPr marL="37931725" indent="-37474525">
              <a:defRPr sz="2400">
                <a:solidFill>
                  <a:schemeClr val="tx1"/>
                </a:solidFill>
                <a:latin typeface="Times" pitchFamily="-105" charset="0"/>
                <a:ea typeface="ＭＳ Ｐゴシック" pitchFamily="-105" charset="-128"/>
              </a:defRPr>
            </a:lvl2pPr>
            <a:lvl3pPr marL="1143000" indent="-228600">
              <a:defRPr sz="2400">
                <a:solidFill>
                  <a:schemeClr val="tx1"/>
                </a:solidFill>
                <a:latin typeface="Times" pitchFamily="-105" charset="0"/>
                <a:ea typeface="ＭＳ Ｐゴシック" pitchFamily="-105" charset="-128"/>
              </a:defRPr>
            </a:lvl3pPr>
            <a:lvl4pPr marL="1600200" indent="-228600">
              <a:defRPr sz="2400">
                <a:solidFill>
                  <a:schemeClr val="tx1"/>
                </a:solidFill>
                <a:latin typeface="Times" pitchFamily="-105" charset="0"/>
                <a:ea typeface="ＭＳ Ｐゴシック" pitchFamily="-105" charset="-128"/>
              </a:defRPr>
            </a:lvl4pPr>
            <a:lvl5pPr marL="2057400" indent="-228600">
              <a:defRPr sz="2400">
                <a:solidFill>
                  <a:schemeClr val="tx1"/>
                </a:solidFill>
                <a:latin typeface="Times" pitchFamily="-105" charset="0"/>
                <a:ea typeface="ＭＳ Ｐゴシック" pitchFamily="-105" charset="-128"/>
              </a:defRPr>
            </a:lvl5pPr>
            <a:lvl6pPr marL="25146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6pPr>
            <a:lvl7pPr marL="29718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7pPr>
            <a:lvl8pPr marL="34290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8pPr>
            <a:lvl9pPr marL="38862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9pPr>
          </a:lstStyle>
          <a:p>
            <a:fld id="{E0023F47-4B19-4FC0-9FAE-90C10F2831A0}" type="slidenum">
              <a:rPr lang="en-US" altLang="en-US" sz="1200"/>
              <a:pPr/>
              <a:t>52</a:t>
            </a:fld>
            <a:endParaRPr lang="en-US" altLang="en-US" sz="1200"/>
          </a:p>
        </p:txBody>
      </p:sp>
      <p:sp>
        <p:nvSpPr>
          <p:cNvPr id="38915" name="Rectangle 1026"/>
          <p:cNvSpPr>
            <a:spLocks noGrp="1" noRot="1" noChangeAspect="1" noChangeArrowheads="1" noTextEdit="1"/>
          </p:cNvSpPr>
          <p:nvPr>
            <p:ph type="sldImg"/>
          </p:nvPr>
        </p:nvSpPr>
        <p:spPr>
          <a:ln/>
        </p:spPr>
      </p:sp>
      <p:sp>
        <p:nvSpPr>
          <p:cNvPr id="38916" name="Rectangle 102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itchFamily="-105" charset="0"/>
                <a:ea typeface="ＭＳ Ｐゴシック" pitchFamily="-105" charset="-128"/>
              </a:defRPr>
            </a:lvl1pPr>
            <a:lvl2pPr marL="37931725" indent="-37474525">
              <a:defRPr sz="2400">
                <a:solidFill>
                  <a:schemeClr val="tx1"/>
                </a:solidFill>
                <a:latin typeface="Times" pitchFamily="-105" charset="0"/>
                <a:ea typeface="ＭＳ Ｐゴシック" pitchFamily="-105" charset="-128"/>
              </a:defRPr>
            </a:lvl2pPr>
            <a:lvl3pPr marL="1143000" indent="-228600">
              <a:defRPr sz="2400">
                <a:solidFill>
                  <a:schemeClr val="tx1"/>
                </a:solidFill>
                <a:latin typeface="Times" pitchFamily="-105" charset="0"/>
                <a:ea typeface="ＭＳ Ｐゴシック" pitchFamily="-105" charset="-128"/>
              </a:defRPr>
            </a:lvl3pPr>
            <a:lvl4pPr marL="1600200" indent="-228600">
              <a:defRPr sz="2400">
                <a:solidFill>
                  <a:schemeClr val="tx1"/>
                </a:solidFill>
                <a:latin typeface="Times" pitchFamily="-105" charset="0"/>
                <a:ea typeface="ＭＳ Ｐゴシック" pitchFamily="-105" charset="-128"/>
              </a:defRPr>
            </a:lvl4pPr>
            <a:lvl5pPr marL="2057400" indent="-228600">
              <a:defRPr sz="2400">
                <a:solidFill>
                  <a:schemeClr val="tx1"/>
                </a:solidFill>
                <a:latin typeface="Times" pitchFamily="-105" charset="0"/>
                <a:ea typeface="ＭＳ Ｐゴシック" pitchFamily="-105" charset="-128"/>
              </a:defRPr>
            </a:lvl5pPr>
            <a:lvl6pPr marL="25146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6pPr>
            <a:lvl7pPr marL="29718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7pPr>
            <a:lvl8pPr marL="34290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8pPr>
            <a:lvl9pPr marL="38862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9pPr>
          </a:lstStyle>
          <a:p>
            <a:fld id="{14504B0B-34EA-4FE0-95BE-6AC37AFEACC5}" type="slidenum">
              <a:rPr lang="en-US" altLang="en-US" sz="1200"/>
              <a:pPr/>
              <a:t>53</a:t>
            </a:fld>
            <a:endParaRPr lang="en-US" altLang="en-US" sz="1200"/>
          </a:p>
        </p:txBody>
      </p:sp>
      <p:sp>
        <p:nvSpPr>
          <p:cNvPr id="39939" name="Rectangle 1026"/>
          <p:cNvSpPr>
            <a:spLocks noGrp="1" noRot="1" noChangeAspect="1" noChangeArrowheads="1" noTextEdit="1"/>
          </p:cNvSpPr>
          <p:nvPr>
            <p:ph type="sldImg"/>
          </p:nvPr>
        </p:nvSpPr>
        <p:spPr>
          <a:ln/>
        </p:spPr>
      </p:sp>
      <p:sp>
        <p:nvSpPr>
          <p:cNvPr id="39940" name="Rectangle 102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itchFamily="-105" charset="0"/>
                <a:ea typeface="ＭＳ Ｐゴシック" pitchFamily="-105" charset="-128"/>
              </a:defRPr>
            </a:lvl1pPr>
            <a:lvl2pPr marL="37931725" indent="-37474525">
              <a:defRPr sz="2400">
                <a:solidFill>
                  <a:schemeClr val="tx1"/>
                </a:solidFill>
                <a:latin typeface="Times" pitchFamily="-105" charset="0"/>
                <a:ea typeface="ＭＳ Ｐゴシック" pitchFamily="-105" charset="-128"/>
              </a:defRPr>
            </a:lvl2pPr>
            <a:lvl3pPr marL="1143000" indent="-228600">
              <a:defRPr sz="2400">
                <a:solidFill>
                  <a:schemeClr val="tx1"/>
                </a:solidFill>
                <a:latin typeface="Times" pitchFamily="-105" charset="0"/>
                <a:ea typeface="ＭＳ Ｐゴシック" pitchFamily="-105" charset="-128"/>
              </a:defRPr>
            </a:lvl3pPr>
            <a:lvl4pPr marL="1600200" indent="-228600">
              <a:defRPr sz="2400">
                <a:solidFill>
                  <a:schemeClr val="tx1"/>
                </a:solidFill>
                <a:latin typeface="Times" pitchFamily="-105" charset="0"/>
                <a:ea typeface="ＭＳ Ｐゴシック" pitchFamily="-105" charset="-128"/>
              </a:defRPr>
            </a:lvl4pPr>
            <a:lvl5pPr marL="2057400" indent="-228600">
              <a:defRPr sz="2400">
                <a:solidFill>
                  <a:schemeClr val="tx1"/>
                </a:solidFill>
                <a:latin typeface="Times" pitchFamily="-105" charset="0"/>
                <a:ea typeface="ＭＳ Ｐゴシック" pitchFamily="-105" charset="-128"/>
              </a:defRPr>
            </a:lvl5pPr>
            <a:lvl6pPr marL="25146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6pPr>
            <a:lvl7pPr marL="29718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7pPr>
            <a:lvl8pPr marL="34290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8pPr>
            <a:lvl9pPr marL="38862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9pPr>
          </a:lstStyle>
          <a:p>
            <a:fld id="{0362627C-DD70-42EE-B3CA-06914D149C43}" type="slidenum">
              <a:rPr lang="en-US" altLang="en-US" sz="1200"/>
              <a:pPr/>
              <a:t>55</a:t>
            </a:fld>
            <a:endParaRPr lang="en-US" altLang="en-US" sz="1200"/>
          </a:p>
        </p:txBody>
      </p:sp>
      <p:sp>
        <p:nvSpPr>
          <p:cNvPr id="41987" name="Rectangle 1026"/>
          <p:cNvSpPr>
            <a:spLocks noGrp="1" noRot="1" noChangeAspect="1" noChangeArrowheads="1" noTextEdit="1"/>
          </p:cNvSpPr>
          <p:nvPr>
            <p:ph type="sldImg"/>
          </p:nvPr>
        </p:nvSpPr>
        <p:spPr>
          <a:ln/>
        </p:spPr>
      </p:sp>
      <p:sp>
        <p:nvSpPr>
          <p:cNvPr id="41988" name="Rectangle 102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itchFamily="-105" charset="0"/>
                <a:ea typeface="ＭＳ Ｐゴシック" pitchFamily="-105" charset="-128"/>
              </a:defRPr>
            </a:lvl1pPr>
            <a:lvl2pPr marL="37931725" indent="-37474525">
              <a:defRPr sz="2400">
                <a:solidFill>
                  <a:schemeClr val="tx1"/>
                </a:solidFill>
                <a:latin typeface="Times" pitchFamily="-105" charset="0"/>
                <a:ea typeface="ＭＳ Ｐゴシック" pitchFamily="-105" charset="-128"/>
              </a:defRPr>
            </a:lvl2pPr>
            <a:lvl3pPr marL="1143000" indent="-228600">
              <a:defRPr sz="2400">
                <a:solidFill>
                  <a:schemeClr val="tx1"/>
                </a:solidFill>
                <a:latin typeface="Times" pitchFamily="-105" charset="0"/>
                <a:ea typeface="ＭＳ Ｐゴシック" pitchFamily="-105" charset="-128"/>
              </a:defRPr>
            </a:lvl3pPr>
            <a:lvl4pPr marL="1600200" indent="-228600">
              <a:defRPr sz="2400">
                <a:solidFill>
                  <a:schemeClr val="tx1"/>
                </a:solidFill>
                <a:latin typeface="Times" pitchFamily="-105" charset="0"/>
                <a:ea typeface="ＭＳ Ｐゴシック" pitchFamily="-105" charset="-128"/>
              </a:defRPr>
            </a:lvl4pPr>
            <a:lvl5pPr marL="2057400" indent="-228600">
              <a:defRPr sz="2400">
                <a:solidFill>
                  <a:schemeClr val="tx1"/>
                </a:solidFill>
                <a:latin typeface="Times" pitchFamily="-105" charset="0"/>
                <a:ea typeface="ＭＳ Ｐゴシック" pitchFamily="-105" charset="-128"/>
              </a:defRPr>
            </a:lvl5pPr>
            <a:lvl6pPr marL="25146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6pPr>
            <a:lvl7pPr marL="29718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7pPr>
            <a:lvl8pPr marL="34290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8pPr>
            <a:lvl9pPr marL="38862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9pPr>
          </a:lstStyle>
          <a:p>
            <a:fld id="{57DAF9F7-F812-42A5-B071-ADC66471B43B}" type="slidenum">
              <a:rPr lang="en-US" altLang="en-US" sz="1200"/>
              <a:pPr/>
              <a:t>56</a:t>
            </a:fld>
            <a:endParaRPr lang="en-US" altLang="en-US" sz="120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itchFamily="-105" charset="0"/>
                <a:ea typeface="ＭＳ Ｐゴシック" pitchFamily="-105" charset="-128"/>
              </a:defRPr>
            </a:lvl1pPr>
            <a:lvl2pPr marL="37931725" indent="-37474525">
              <a:defRPr sz="2400">
                <a:solidFill>
                  <a:schemeClr val="tx1"/>
                </a:solidFill>
                <a:latin typeface="Times" pitchFamily="-105" charset="0"/>
                <a:ea typeface="ＭＳ Ｐゴシック" pitchFamily="-105" charset="-128"/>
              </a:defRPr>
            </a:lvl2pPr>
            <a:lvl3pPr marL="1143000" indent="-228600">
              <a:defRPr sz="2400">
                <a:solidFill>
                  <a:schemeClr val="tx1"/>
                </a:solidFill>
                <a:latin typeface="Times" pitchFamily="-105" charset="0"/>
                <a:ea typeface="ＭＳ Ｐゴシック" pitchFamily="-105" charset="-128"/>
              </a:defRPr>
            </a:lvl3pPr>
            <a:lvl4pPr marL="1600200" indent="-228600">
              <a:defRPr sz="2400">
                <a:solidFill>
                  <a:schemeClr val="tx1"/>
                </a:solidFill>
                <a:latin typeface="Times" pitchFamily="-105" charset="0"/>
                <a:ea typeface="ＭＳ Ｐゴシック" pitchFamily="-105" charset="-128"/>
              </a:defRPr>
            </a:lvl4pPr>
            <a:lvl5pPr marL="2057400" indent="-228600">
              <a:defRPr sz="2400">
                <a:solidFill>
                  <a:schemeClr val="tx1"/>
                </a:solidFill>
                <a:latin typeface="Times" pitchFamily="-105" charset="0"/>
                <a:ea typeface="ＭＳ Ｐゴシック" pitchFamily="-105" charset="-128"/>
              </a:defRPr>
            </a:lvl5pPr>
            <a:lvl6pPr marL="25146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6pPr>
            <a:lvl7pPr marL="29718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7pPr>
            <a:lvl8pPr marL="34290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8pPr>
            <a:lvl9pPr marL="38862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9pPr>
          </a:lstStyle>
          <a:p>
            <a:fld id="{F8533938-AE6A-4035-9382-E9BF9DD8C41E}" type="slidenum">
              <a:rPr lang="en-US" altLang="en-US" sz="1200"/>
              <a:pPr/>
              <a:t>57</a:t>
            </a:fld>
            <a:endParaRPr lang="en-US" altLang="en-US" sz="1200"/>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itchFamily="-105" charset="0"/>
                <a:ea typeface="ＭＳ Ｐゴシック" pitchFamily="-105" charset="-128"/>
              </a:defRPr>
            </a:lvl1pPr>
            <a:lvl2pPr marL="37931725" indent="-37474525">
              <a:defRPr sz="2400">
                <a:solidFill>
                  <a:schemeClr val="tx1"/>
                </a:solidFill>
                <a:latin typeface="Times" pitchFamily="-105" charset="0"/>
                <a:ea typeface="ＭＳ Ｐゴシック" pitchFamily="-105" charset="-128"/>
              </a:defRPr>
            </a:lvl2pPr>
            <a:lvl3pPr marL="1143000" indent="-228600">
              <a:defRPr sz="2400">
                <a:solidFill>
                  <a:schemeClr val="tx1"/>
                </a:solidFill>
                <a:latin typeface="Times" pitchFamily="-105" charset="0"/>
                <a:ea typeface="ＭＳ Ｐゴシック" pitchFamily="-105" charset="-128"/>
              </a:defRPr>
            </a:lvl3pPr>
            <a:lvl4pPr marL="1600200" indent="-228600">
              <a:defRPr sz="2400">
                <a:solidFill>
                  <a:schemeClr val="tx1"/>
                </a:solidFill>
                <a:latin typeface="Times" pitchFamily="-105" charset="0"/>
                <a:ea typeface="ＭＳ Ｐゴシック" pitchFamily="-105" charset="-128"/>
              </a:defRPr>
            </a:lvl4pPr>
            <a:lvl5pPr marL="2057400" indent="-228600">
              <a:defRPr sz="2400">
                <a:solidFill>
                  <a:schemeClr val="tx1"/>
                </a:solidFill>
                <a:latin typeface="Times" pitchFamily="-105" charset="0"/>
                <a:ea typeface="ＭＳ Ｐゴシック" pitchFamily="-105" charset="-128"/>
              </a:defRPr>
            </a:lvl5pPr>
            <a:lvl6pPr marL="25146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6pPr>
            <a:lvl7pPr marL="29718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7pPr>
            <a:lvl8pPr marL="34290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8pPr>
            <a:lvl9pPr marL="38862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9pPr>
          </a:lstStyle>
          <a:p>
            <a:fld id="{383B012D-EC8B-46AE-AC68-1E26D026E310}" type="slidenum">
              <a:rPr lang="en-US" altLang="en-US" sz="1200"/>
              <a:pPr/>
              <a:t>59</a:t>
            </a:fld>
            <a:endParaRPr lang="en-US" altLang="en-US" sz="1200"/>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itchFamily="-105" charset="0"/>
                <a:ea typeface="ＭＳ Ｐゴシック" pitchFamily="-105" charset="-128"/>
              </a:defRPr>
            </a:lvl1pPr>
            <a:lvl2pPr marL="37931725" indent="-37474525">
              <a:defRPr sz="2400">
                <a:solidFill>
                  <a:schemeClr val="tx1"/>
                </a:solidFill>
                <a:latin typeface="Times" pitchFamily="-105" charset="0"/>
                <a:ea typeface="ＭＳ Ｐゴシック" pitchFamily="-105" charset="-128"/>
              </a:defRPr>
            </a:lvl2pPr>
            <a:lvl3pPr marL="1143000" indent="-228600">
              <a:defRPr sz="2400">
                <a:solidFill>
                  <a:schemeClr val="tx1"/>
                </a:solidFill>
                <a:latin typeface="Times" pitchFamily="-105" charset="0"/>
                <a:ea typeface="ＭＳ Ｐゴシック" pitchFamily="-105" charset="-128"/>
              </a:defRPr>
            </a:lvl3pPr>
            <a:lvl4pPr marL="1600200" indent="-228600">
              <a:defRPr sz="2400">
                <a:solidFill>
                  <a:schemeClr val="tx1"/>
                </a:solidFill>
                <a:latin typeface="Times" pitchFamily="-105" charset="0"/>
                <a:ea typeface="ＭＳ Ｐゴシック" pitchFamily="-105" charset="-128"/>
              </a:defRPr>
            </a:lvl4pPr>
            <a:lvl5pPr marL="2057400" indent="-228600">
              <a:defRPr sz="2400">
                <a:solidFill>
                  <a:schemeClr val="tx1"/>
                </a:solidFill>
                <a:latin typeface="Times" pitchFamily="-105" charset="0"/>
                <a:ea typeface="ＭＳ Ｐゴシック" pitchFamily="-105" charset="-128"/>
              </a:defRPr>
            </a:lvl5pPr>
            <a:lvl6pPr marL="25146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6pPr>
            <a:lvl7pPr marL="29718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7pPr>
            <a:lvl8pPr marL="34290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8pPr>
            <a:lvl9pPr marL="38862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9pPr>
          </a:lstStyle>
          <a:p>
            <a:fld id="{69300264-9736-4DCD-9AC9-017AAB1F7A80}" type="slidenum">
              <a:rPr lang="en-US" altLang="en-US" sz="1200"/>
              <a:pPr/>
              <a:t>60</a:t>
            </a:fld>
            <a:endParaRPr lang="en-US" altLang="en-US" sz="1200"/>
          </a:p>
        </p:txBody>
      </p:sp>
      <p:sp>
        <p:nvSpPr>
          <p:cNvPr id="46083" name="Rectangle 1026"/>
          <p:cNvSpPr>
            <a:spLocks noGrp="1" noRot="1" noChangeAspect="1" noChangeArrowheads="1" noTextEdit="1"/>
          </p:cNvSpPr>
          <p:nvPr>
            <p:ph type="sldImg"/>
          </p:nvPr>
        </p:nvSpPr>
        <p:spPr>
          <a:ln/>
        </p:spPr>
      </p:sp>
      <p:sp>
        <p:nvSpPr>
          <p:cNvPr id="46084" name="Rectangle 102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itchFamily="-105" charset="0"/>
                <a:ea typeface="ＭＳ Ｐゴシック" pitchFamily="-105" charset="-128"/>
              </a:defRPr>
            </a:lvl1pPr>
            <a:lvl2pPr marL="37931725" indent="-37474525">
              <a:defRPr sz="2400">
                <a:solidFill>
                  <a:schemeClr val="tx1"/>
                </a:solidFill>
                <a:latin typeface="Times" pitchFamily="-105" charset="0"/>
                <a:ea typeface="ＭＳ Ｐゴシック" pitchFamily="-105" charset="-128"/>
              </a:defRPr>
            </a:lvl2pPr>
            <a:lvl3pPr marL="1143000" indent="-228600">
              <a:defRPr sz="2400">
                <a:solidFill>
                  <a:schemeClr val="tx1"/>
                </a:solidFill>
                <a:latin typeface="Times" pitchFamily="-105" charset="0"/>
                <a:ea typeface="ＭＳ Ｐゴシック" pitchFamily="-105" charset="-128"/>
              </a:defRPr>
            </a:lvl3pPr>
            <a:lvl4pPr marL="1600200" indent="-228600">
              <a:defRPr sz="2400">
                <a:solidFill>
                  <a:schemeClr val="tx1"/>
                </a:solidFill>
                <a:latin typeface="Times" pitchFamily="-105" charset="0"/>
                <a:ea typeface="ＭＳ Ｐゴシック" pitchFamily="-105" charset="-128"/>
              </a:defRPr>
            </a:lvl4pPr>
            <a:lvl5pPr marL="2057400" indent="-228600">
              <a:defRPr sz="2400">
                <a:solidFill>
                  <a:schemeClr val="tx1"/>
                </a:solidFill>
                <a:latin typeface="Times" pitchFamily="-105" charset="0"/>
                <a:ea typeface="ＭＳ Ｐゴシック" pitchFamily="-105" charset="-128"/>
              </a:defRPr>
            </a:lvl5pPr>
            <a:lvl6pPr marL="25146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6pPr>
            <a:lvl7pPr marL="29718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7pPr>
            <a:lvl8pPr marL="34290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8pPr>
            <a:lvl9pPr marL="38862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9pPr>
          </a:lstStyle>
          <a:p>
            <a:fld id="{146E77F1-9C7C-4A9F-BB67-3C6B6A92BA91}" type="slidenum">
              <a:rPr lang="en-US" altLang="en-US" sz="1200"/>
              <a:pPr/>
              <a:t>61</a:t>
            </a:fld>
            <a:endParaRPr lang="en-US" altLang="en-US" sz="1200"/>
          </a:p>
        </p:txBody>
      </p:sp>
      <p:sp>
        <p:nvSpPr>
          <p:cNvPr id="47107" name="Rectangle 1026"/>
          <p:cNvSpPr>
            <a:spLocks noGrp="1" noRot="1" noChangeAspect="1" noChangeArrowheads="1" noTextEdit="1"/>
          </p:cNvSpPr>
          <p:nvPr>
            <p:ph type="sldImg"/>
          </p:nvPr>
        </p:nvSpPr>
        <p:spPr>
          <a:ln/>
        </p:spPr>
      </p:sp>
      <p:sp>
        <p:nvSpPr>
          <p:cNvPr id="47108" name="Rectangle 102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lvl1pPr>
              <a:defRPr sz="2400">
                <a:solidFill>
                  <a:schemeClr val="tx1"/>
                </a:solidFill>
                <a:latin typeface="Times" pitchFamily="96" charset="0"/>
              </a:defRPr>
            </a:lvl1pPr>
            <a:lvl2pPr marL="742950" indent="-285750">
              <a:defRPr sz="2400">
                <a:solidFill>
                  <a:schemeClr val="tx1"/>
                </a:solidFill>
                <a:latin typeface="Times" pitchFamily="96" charset="0"/>
              </a:defRPr>
            </a:lvl2pPr>
            <a:lvl3pPr marL="1143000" indent="-228600">
              <a:defRPr sz="2400">
                <a:solidFill>
                  <a:schemeClr val="tx1"/>
                </a:solidFill>
                <a:latin typeface="Times" pitchFamily="96" charset="0"/>
              </a:defRPr>
            </a:lvl3pPr>
            <a:lvl4pPr marL="1600200" indent="-228600">
              <a:defRPr sz="2400">
                <a:solidFill>
                  <a:schemeClr val="tx1"/>
                </a:solidFill>
                <a:latin typeface="Times" pitchFamily="96" charset="0"/>
              </a:defRPr>
            </a:lvl4pPr>
            <a:lvl5pPr marL="2057400" indent="-228600">
              <a:defRPr sz="2400">
                <a:solidFill>
                  <a:schemeClr val="tx1"/>
                </a:solidFill>
                <a:latin typeface="Times" pitchFamily="96" charset="0"/>
              </a:defRPr>
            </a:lvl5pPr>
            <a:lvl6pPr marL="2514600" indent="-228600" eaLnBrk="0" fontAlgn="base" hangingPunct="0">
              <a:spcBef>
                <a:spcPct val="0"/>
              </a:spcBef>
              <a:spcAft>
                <a:spcPct val="0"/>
              </a:spcAft>
              <a:defRPr sz="2400">
                <a:solidFill>
                  <a:schemeClr val="tx1"/>
                </a:solidFill>
                <a:latin typeface="Times" pitchFamily="96" charset="0"/>
              </a:defRPr>
            </a:lvl6pPr>
            <a:lvl7pPr marL="2971800" indent="-228600" eaLnBrk="0" fontAlgn="base" hangingPunct="0">
              <a:spcBef>
                <a:spcPct val="0"/>
              </a:spcBef>
              <a:spcAft>
                <a:spcPct val="0"/>
              </a:spcAft>
              <a:defRPr sz="2400">
                <a:solidFill>
                  <a:schemeClr val="tx1"/>
                </a:solidFill>
                <a:latin typeface="Times" pitchFamily="96" charset="0"/>
              </a:defRPr>
            </a:lvl7pPr>
            <a:lvl8pPr marL="3429000" indent="-228600" eaLnBrk="0" fontAlgn="base" hangingPunct="0">
              <a:spcBef>
                <a:spcPct val="0"/>
              </a:spcBef>
              <a:spcAft>
                <a:spcPct val="0"/>
              </a:spcAft>
              <a:defRPr sz="2400">
                <a:solidFill>
                  <a:schemeClr val="tx1"/>
                </a:solidFill>
                <a:latin typeface="Times" pitchFamily="96" charset="0"/>
              </a:defRPr>
            </a:lvl8pPr>
            <a:lvl9pPr marL="3886200" indent="-228600" eaLnBrk="0" fontAlgn="base" hangingPunct="0">
              <a:spcBef>
                <a:spcPct val="0"/>
              </a:spcBef>
              <a:spcAft>
                <a:spcPct val="0"/>
              </a:spcAft>
              <a:defRPr sz="2400">
                <a:solidFill>
                  <a:schemeClr val="tx1"/>
                </a:solidFill>
                <a:latin typeface="Times" pitchFamily="96" charset="0"/>
              </a:defRPr>
            </a:lvl9pPr>
          </a:lstStyle>
          <a:p>
            <a:fld id="{271D7C5A-75CB-4A75-9585-30FA3C4B11AD}" type="slidenum">
              <a:rPr lang="en-US" altLang="en-US" sz="1200"/>
              <a:pPr/>
              <a:t>4</a:t>
            </a:fld>
            <a:endParaRPr lang="en-US" altLang="en-US" sz="1200"/>
          </a:p>
        </p:txBody>
      </p:sp>
      <p:sp>
        <p:nvSpPr>
          <p:cNvPr id="31747" name="Rectangle 1026"/>
          <p:cNvSpPr>
            <a:spLocks noGrp="1" noRot="1" noChangeAspect="1" noChangeArrowheads="1" noTextEdit="1"/>
          </p:cNvSpPr>
          <p:nvPr>
            <p:ph type="sldImg"/>
          </p:nvPr>
        </p:nvSpPr>
        <p:spPr>
          <a:ln/>
        </p:spPr>
      </p:sp>
      <p:sp>
        <p:nvSpPr>
          <p:cNvPr id="31748" name="Rectangle 1027"/>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
        <p:nvSpPr>
          <p:cNvPr id="563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6ED7E79B-0E32-45D1-962A-BF17011BCABF}" type="slidenum">
              <a:rPr lang="en-US"/>
              <a:pPr eaLnBrk="1" hangingPunct="1"/>
              <a:t>62</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itchFamily="-105" charset="0"/>
                <a:ea typeface="ＭＳ Ｐゴシック" pitchFamily="-105" charset="-128"/>
              </a:defRPr>
            </a:lvl1pPr>
            <a:lvl2pPr marL="37931725" indent="-37474525">
              <a:defRPr sz="2400">
                <a:solidFill>
                  <a:schemeClr val="tx1"/>
                </a:solidFill>
                <a:latin typeface="Times" pitchFamily="-105" charset="0"/>
                <a:ea typeface="ＭＳ Ｐゴシック" pitchFamily="-105" charset="-128"/>
              </a:defRPr>
            </a:lvl2pPr>
            <a:lvl3pPr marL="1143000" indent="-228600">
              <a:defRPr sz="2400">
                <a:solidFill>
                  <a:schemeClr val="tx1"/>
                </a:solidFill>
                <a:latin typeface="Times" pitchFamily="-105" charset="0"/>
                <a:ea typeface="ＭＳ Ｐゴシック" pitchFamily="-105" charset="-128"/>
              </a:defRPr>
            </a:lvl3pPr>
            <a:lvl4pPr marL="1600200" indent="-228600">
              <a:defRPr sz="2400">
                <a:solidFill>
                  <a:schemeClr val="tx1"/>
                </a:solidFill>
                <a:latin typeface="Times" pitchFamily="-105" charset="0"/>
                <a:ea typeface="ＭＳ Ｐゴシック" pitchFamily="-105" charset="-128"/>
              </a:defRPr>
            </a:lvl4pPr>
            <a:lvl5pPr marL="2057400" indent="-228600">
              <a:defRPr sz="2400">
                <a:solidFill>
                  <a:schemeClr val="tx1"/>
                </a:solidFill>
                <a:latin typeface="Times" pitchFamily="-105" charset="0"/>
                <a:ea typeface="ＭＳ Ｐゴシック" pitchFamily="-105" charset="-128"/>
              </a:defRPr>
            </a:lvl5pPr>
            <a:lvl6pPr marL="25146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6pPr>
            <a:lvl7pPr marL="29718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7pPr>
            <a:lvl8pPr marL="34290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8pPr>
            <a:lvl9pPr marL="38862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9pPr>
          </a:lstStyle>
          <a:p>
            <a:fld id="{154E2A0A-3D16-4E05-B4C6-C5C80850F0E2}" type="slidenum">
              <a:rPr lang="en-US" altLang="en-US" sz="1200"/>
              <a:pPr/>
              <a:t>63</a:t>
            </a:fld>
            <a:endParaRPr lang="en-US" altLang="en-US" sz="1200"/>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itchFamily="-105" charset="0"/>
                <a:ea typeface="ＭＳ Ｐゴシック" pitchFamily="-105" charset="-128"/>
              </a:defRPr>
            </a:lvl1pPr>
            <a:lvl2pPr marL="37931725" indent="-37474525">
              <a:defRPr sz="2400">
                <a:solidFill>
                  <a:schemeClr val="tx1"/>
                </a:solidFill>
                <a:latin typeface="Times" pitchFamily="-105" charset="0"/>
                <a:ea typeface="ＭＳ Ｐゴシック" pitchFamily="-105" charset="-128"/>
              </a:defRPr>
            </a:lvl2pPr>
            <a:lvl3pPr marL="1143000" indent="-228600">
              <a:defRPr sz="2400">
                <a:solidFill>
                  <a:schemeClr val="tx1"/>
                </a:solidFill>
                <a:latin typeface="Times" pitchFamily="-105" charset="0"/>
                <a:ea typeface="ＭＳ Ｐゴシック" pitchFamily="-105" charset="-128"/>
              </a:defRPr>
            </a:lvl3pPr>
            <a:lvl4pPr marL="1600200" indent="-228600">
              <a:defRPr sz="2400">
                <a:solidFill>
                  <a:schemeClr val="tx1"/>
                </a:solidFill>
                <a:latin typeface="Times" pitchFamily="-105" charset="0"/>
                <a:ea typeface="ＭＳ Ｐゴシック" pitchFamily="-105" charset="-128"/>
              </a:defRPr>
            </a:lvl4pPr>
            <a:lvl5pPr marL="2057400" indent="-228600">
              <a:defRPr sz="2400">
                <a:solidFill>
                  <a:schemeClr val="tx1"/>
                </a:solidFill>
                <a:latin typeface="Times" pitchFamily="-105" charset="0"/>
                <a:ea typeface="ＭＳ Ｐゴシック" pitchFamily="-105" charset="-128"/>
              </a:defRPr>
            </a:lvl5pPr>
            <a:lvl6pPr marL="25146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6pPr>
            <a:lvl7pPr marL="29718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7pPr>
            <a:lvl8pPr marL="34290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8pPr>
            <a:lvl9pPr marL="38862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9pPr>
          </a:lstStyle>
          <a:p>
            <a:fld id="{EF4A2414-4E47-4D1E-A77B-79A799675933}" type="slidenum">
              <a:rPr lang="en-US" altLang="en-US" sz="1200"/>
              <a:pPr/>
              <a:t>66</a:t>
            </a:fld>
            <a:endParaRPr lang="en-US" altLang="en-US" sz="1200"/>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itchFamily="-105" charset="0"/>
                <a:ea typeface="ＭＳ Ｐゴシック" pitchFamily="-105" charset="-128"/>
              </a:defRPr>
            </a:lvl1pPr>
            <a:lvl2pPr marL="37931725" indent="-37474525">
              <a:defRPr sz="2400">
                <a:solidFill>
                  <a:schemeClr val="tx1"/>
                </a:solidFill>
                <a:latin typeface="Times" pitchFamily="-105" charset="0"/>
                <a:ea typeface="ＭＳ Ｐゴシック" pitchFamily="-105" charset="-128"/>
              </a:defRPr>
            </a:lvl2pPr>
            <a:lvl3pPr marL="1143000" indent="-228600">
              <a:defRPr sz="2400">
                <a:solidFill>
                  <a:schemeClr val="tx1"/>
                </a:solidFill>
                <a:latin typeface="Times" pitchFamily="-105" charset="0"/>
                <a:ea typeface="ＭＳ Ｐゴシック" pitchFamily="-105" charset="-128"/>
              </a:defRPr>
            </a:lvl3pPr>
            <a:lvl4pPr marL="1600200" indent="-228600">
              <a:defRPr sz="2400">
                <a:solidFill>
                  <a:schemeClr val="tx1"/>
                </a:solidFill>
                <a:latin typeface="Times" pitchFamily="-105" charset="0"/>
                <a:ea typeface="ＭＳ Ｐゴシック" pitchFamily="-105" charset="-128"/>
              </a:defRPr>
            </a:lvl4pPr>
            <a:lvl5pPr marL="2057400" indent="-228600">
              <a:defRPr sz="2400">
                <a:solidFill>
                  <a:schemeClr val="tx1"/>
                </a:solidFill>
                <a:latin typeface="Times" pitchFamily="-105" charset="0"/>
                <a:ea typeface="ＭＳ Ｐゴシック" pitchFamily="-105" charset="-128"/>
              </a:defRPr>
            </a:lvl5pPr>
            <a:lvl6pPr marL="25146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6pPr>
            <a:lvl7pPr marL="29718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7pPr>
            <a:lvl8pPr marL="34290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8pPr>
            <a:lvl9pPr marL="38862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9pPr>
          </a:lstStyle>
          <a:p>
            <a:fld id="{9A2D05A4-1246-410E-84BC-72033C8E3C57}" type="slidenum">
              <a:rPr lang="en-US" altLang="en-US" sz="1200"/>
              <a:pPr/>
              <a:t>67</a:t>
            </a:fld>
            <a:endParaRPr lang="en-US" altLang="en-US" sz="1200"/>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lvl1pPr>
              <a:defRPr sz="2400">
                <a:solidFill>
                  <a:schemeClr val="tx1"/>
                </a:solidFill>
                <a:latin typeface="Times" pitchFamily="96" charset="0"/>
              </a:defRPr>
            </a:lvl1pPr>
            <a:lvl2pPr marL="742950" indent="-285750">
              <a:defRPr sz="2400">
                <a:solidFill>
                  <a:schemeClr val="tx1"/>
                </a:solidFill>
                <a:latin typeface="Times" pitchFamily="96" charset="0"/>
              </a:defRPr>
            </a:lvl2pPr>
            <a:lvl3pPr marL="1143000" indent="-228600">
              <a:defRPr sz="2400">
                <a:solidFill>
                  <a:schemeClr val="tx1"/>
                </a:solidFill>
                <a:latin typeface="Times" pitchFamily="96" charset="0"/>
              </a:defRPr>
            </a:lvl3pPr>
            <a:lvl4pPr marL="1600200" indent="-228600">
              <a:defRPr sz="2400">
                <a:solidFill>
                  <a:schemeClr val="tx1"/>
                </a:solidFill>
                <a:latin typeface="Times" pitchFamily="96" charset="0"/>
              </a:defRPr>
            </a:lvl4pPr>
            <a:lvl5pPr marL="2057400" indent="-228600">
              <a:defRPr sz="2400">
                <a:solidFill>
                  <a:schemeClr val="tx1"/>
                </a:solidFill>
                <a:latin typeface="Times" pitchFamily="96" charset="0"/>
              </a:defRPr>
            </a:lvl5pPr>
            <a:lvl6pPr marL="2514600" indent="-228600" eaLnBrk="0" fontAlgn="base" hangingPunct="0">
              <a:spcBef>
                <a:spcPct val="0"/>
              </a:spcBef>
              <a:spcAft>
                <a:spcPct val="0"/>
              </a:spcAft>
              <a:defRPr sz="2400">
                <a:solidFill>
                  <a:schemeClr val="tx1"/>
                </a:solidFill>
                <a:latin typeface="Times" pitchFamily="96" charset="0"/>
              </a:defRPr>
            </a:lvl6pPr>
            <a:lvl7pPr marL="2971800" indent="-228600" eaLnBrk="0" fontAlgn="base" hangingPunct="0">
              <a:spcBef>
                <a:spcPct val="0"/>
              </a:spcBef>
              <a:spcAft>
                <a:spcPct val="0"/>
              </a:spcAft>
              <a:defRPr sz="2400">
                <a:solidFill>
                  <a:schemeClr val="tx1"/>
                </a:solidFill>
                <a:latin typeface="Times" pitchFamily="96" charset="0"/>
              </a:defRPr>
            </a:lvl7pPr>
            <a:lvl8pPr marL="3429000" indent="-228600" eaLnBrk="0" fontAlgn="base" hangingPunct="0">
              <a:spcBef>
                <a:spcPct val="0"/>
              </a:spcBef>
              <a:spcAft>
                <a:spcPct val="0"/>
              </a:spcAft>
              <a:defRPr sz="2400">
                <a:solidFill>
                  <a:schemeClr val="tx1"/>
                </a:solidFill>
                <a:latin typeface="Times" pitchFamily="96" charset="0"/>
              </a:defRPr>
            </a:lvl8pPr>
            <a:lvl9pPr marL="3886200" indent="-228600" eaLnBrk="0" fontAlgn="base" hangingPunct="0">
              <a:spcBef>
                <a:spcPct val="0"/>
              </a:spcBef>
              <a:spcAft>
                <a:spcPct val="0"/>
              </a:spcAft>
              <a:defRPr sz="2400">
                <a:solidFill>
                  <a:schemeClr val="tx1"/>
                </a:solidFill>
                <a:latin typeface="Times" pitchFamily="96" charset="0"/>
              </a:defRPr>
            </a:lvl9pPr>
          </a:lstStyle>
          <a:p>
            <a:fld id="{7C3C7CDF-AE2F-47D9-B410-239ED6F2E053}" type="slidenum">
              <a:rPr lang="en-US" altLang="en-US" sz="1200"/>
              <a:pPr/>
              <a:t>112</a:t>
            </a:fld>
            <a:endParaRPr lang="en-US" altLang="en-US" sz="120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lvl1pPr>
              <a:defRPr sz="2400">
                <a:solidFill>
                  <a:schemeClr val="tx1"/>
                </a:solidFill>
                <a:latin typeface="Times" pitchFamily="96" charset="0"/>
              </a:defRPr>
            </a:lvl1pPr>
            <a:lvl2pPr marL="742950" indent="-285750">
              <a:defRPr sz="2400">
                <a:solidFill>
                  <a:schemeClr val="tx1"/>
                </a:solidFill>
                <a:latin typeface="Times" pitchFamily="96" charset="0"/>
              </a:defRPr>
            </a:lvl2pPr>
            <a:lvl3pPr marL="1143000" indent="-228600">
              <a:defRPr sz="2400">
                <a:solidFill>
                  <a:schemeClr val="tx1"/>
                </a:solidFill>
                <a:latin typeface="Times" pitchFamily="96" charset="0"/>
              </a:defRPr>
            </a:lvl3pPr>
            <a:lvl4pPr marL="1600200" indent="-228600">
              <a:defRPr sz="2400">
                <a:solidFill>
                  <a:schemeClr val="tx1"/>
                </a:solidFill>
                <a:latin typeface="Times" pitchFamily="96" charset="0"/>
              </a:defRPr>
            </a:lvl4pPr>
            <a:lvl5pPr marL="2057400" indent="-228600">
              <a:defRPr sz="2400">
                <a:solidFill>
                  <a:schemeClr val="tx1"/>
                </a:solidFill>
                <a:latin typeface="Times" pitchFamily="96" charset="0"/>
              </a:defRPr>
            </a:lvl5pPr>
            <a:lvl6pPr marL="2514600" indent="-228600" eaLnBrk="0" fontAlgn="base" hangingPunct="0">
              <a:spcBef>
                <a:spcPct val="0"/>
              </a:spcBef>
              <a:spcAft>
                <a:spcPct val="0"/>
              </a:spcAft>
              <a:defRPr sz="2400">
                <a:solidFill>
                  <a:schemeClr val="tx1"/>
                </a:solidFill>
                <a:latin typeface="Times" pitchFamily="96" charset="0"/>
              </a:defRPr>
            </a:lvl6pPr>
            <a:lvl7pPr marL="2971800" indent="-228600" eaLnBrk="0" fontAlgn="base" hangingPunct="0">
              <a:spcBef>
                <a:spcPct val="0"/>
              </a:spcBef>
              <a:spcAft>
                <a:spcPct val="0"/>
              </a:spcAft>
              <a:defRPr sz="2400">
                <a:solidFill>
                  <a:schemeClr val="tx1"/>
                </a:solidFill>
                <a:latin typeface="Times" pitchFamily="96" charset="0"/>
              </a:defRPr>
            </a:lvl7pPr>
            <a:lvl8pPr marL="3429000" indent="-228600" eaLnBrk="0" fontAlgn="base" hangingPunct="0">
              <a:spcBef>
                <a:spcPct val="0"/>
              </a:spcBef>
              <a:spcAft>
                <a:spcPct val="0"/>
              </a:spcAft>
              <a:defRPr sz="2400">
                <a:solidFill>
                  <a:schemeClr val="tx1"/>
                </a:solidFill>
                <a:latin typeface="Times" pitchFamily="96" charset="0"/>
              </a:defRPr>
            </a:lvl8pPr>
            <a:lvl9pPr marL="3886200" indent="-228600" eaLnBrk="0" fontAlgn="base" hangingPunct="0">
              <a:spcBef>
                <a:spcPct val="0"/>
              </a:spcBef>
              <a:spcAft>
                <a:spcPct val="0"/>
              </a:spcAft>
              <a:defRPr sz="2400">
                <a:solidFill>
                  <a:schemeClr val="tx1"/>
                </a:solidFill>
                <a:latin typeface="Times" pitchFamily="96" charset="0"/>
              </a:defRPr>
            </a:lvl9pPr>
          </a:lstStyle>
          <a:p>
            <a:fld id="{77E07119-2DE6-4FAE-842A-A1A2D865FA39}" type="slidenum">
              <a:rPr lang="en-US" altLang="en-US" sz="1200"/>
              <a:pPr/>
              <a:t>5</a:t>
            </a:fld>
            <a:endParaRPr lang="en-US" altLang="en-US" sz="1200"/>
          </a:p>
        </p:txBody>
      </p:sp>
      <p:sp>
        <p:nvSpPr>
          <p:cNvPr id="32771" name="Rectangle 1026"/>
          <p:cNvSpPr>
            <a:spLocks noGrp="1" noRot="1" noChangeAspect="1" noChangeArrowheads="1" noTextEdit="1"/>
          </p:cNvSpPr>
          <p:nvPr>
            <p:ph type="sldImg"/>
          </p:nvPr>
        </p:nvSpPr>
        <p:spPr>
          <a:ln/>
        </p:spPr>
      </p:sp>
      <p:sp>
        <p:nvSpPr>
          <p:cNvPr id="32772" name="Rectangle 1027"/>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lvl1pPr>
              <a:defRPr sz="2400">
                <a:solidFill>
                  <a:schemeClr val="tx1"/>
                </a:solidFill>
                <a:latin typeface="Times" pitchFamily="96" charset="0"/>
              </a:defRPr>
            </a:lvl1pPr>
            <a:lvl2pPr marL="742950" indent="-285750">
              <a:defRPr sz="2400">
                <a:solidFill>
                  <a:schemeClr val="tx1"/>
                </a:solidFill>
                <a:latin typeface="Times" pitchFamily="96" charset="0"/>
              </a:defRPr>
            </a:lvl2pPr>
            <a:lvl3pPr marL="1143000" indent="-228600">
              <a:defRPr sz="2400">
                <a:solidFill>
                  <a:schemeClr val="tx1"/>
                </a:solidFill>
                <a:latin typeface="Times" pitchFamily="96" charset="0"/>
              </a:defRPr>
            </a:lvl3pPr>
            <a:lvl4pPr marL="1600200" indent="-228600">
              <a:defRPr sz="2400">
                <a:solidFill>
                  <a:schemeClr val="tx1"/>
                </a:solidFill>
                <a:latin typeface="Times" pitchFamily="96" charset="0"/>
              </a:defRPr>
            </a:lvl4pPr>
            <a:lvl5pPr marL="2057400" indent="-228600">
              <a:defRPr sz="2400">
                <a:solidFill>
                  <a:schemeClr val="tx1"/>
                </a:solidFill>
                <a:latin typeface="Times" pitchFamily="96" charset="0"/>
              </a:defRPr>
            </a:lvl5pPr>
            <a:lvl6pPr marL="2514600" indent="-228600" eaLnBrk="0" fontAlgn="base" hangingPunct="0">
              <a:spcBef>
                <a:spcPct val="0"/>
              </a:spcBef>
              <a:spcAft>
                <a:spcPct val="0"/>
              </a:spcAft>
              <a:defRPr sz="2400">
                <a:solidFill>
                  <a:schemeClr val="tx1"/>
                </a:solidFill>
                <a:latin typeface="Times" pitchFamily="96" charset="0"/>
              </a:defRPr>
            </a:lvl6pPr>
            <a:lvl7pPr marL="2971800" indent="-228600" eaLnBrk="0" fontAlgn="base" hangingPunct="0">
              <a:spcBef>
                <a:spcPct val="0"/>
              </a:spcBef>
              <a:spcAft>
                <a:spcPct val="0"/>
              </a:spcAft>
              <a:defRPr sz="2400">
                <a:solidFill>
                  <a:schemeClr val="tx1"/>
                </a:solidFill>
                <a:latin typeface="Times" pitchFamily="96" charset="0"/>
              </a:defRPr>
            </a:lvl7pPr>
            <a:lvl8pPr marL="3429000" indent="-228600" eaLnBrk="0" fontAlgn="base" hangingPunct="0">
              <a:spcBef>
                <a:spcPct val="0"/>
              </a:spcBef>
              <a:spcAft>
                <a:spcPct val="0"/>
              </a:spcAft>
              <a:defRPr sz="2400">
                <a:solidFill>
                  <a:schemeClr val="tx1"/>
                </a:solidFill>
                <a:latin typeface="Times" pitchFamily="96" charset="0"/>
              </a:defRPr>
            </a:lvl8pPr>
            <a:lvl9pPr marL="3886200" indent="-228600" eaLnBrk="0" fontAlgn="base" hangingPunct="0">
              <a:spcBef>
                <a:spcPct val="0"/>
              </a:spcBef>
              <a:spcAft>
                <a:spcPct val="0"/>
              </a:spcAft>
              <a:defRPr sz="2400">
                <a:solidFill>
                  <a:schemeClr val="tx1"/>
                </a:solidFill>
                <a:latin typeface="Times" pitchFamily="96" charset="0"/>
              </a:defRPr>
            </a:lvl9pPr>
          </a:lstStyle>
          <a:p>
            <a:fld id="{755DFE3D-36F7-4B9B-A456-7A6DDF87C36A}" type="slidenum">
              <a:rPr lang="en-US" altLang="en-US" sz="1200"/>
              <a:pPr/>
              <a:t>8</a:t>
            </a:fld>
            <a:endParaRPr lang="en-US" altLang="en-US" sz="1200"/>
          </a:p>
        </p:txBody>
      </p:sp>
      <p:sp>
        <p:nvSpPr>
          <p:cNvPr id="34819" name="Rectangle 1026"/>
          <p:cNvSpPr>
            <a:spLocks noGrp="1" noRot="1" noChangeAspect="1" noChangeArrowheads="1" noTextEdit="1"/>
          </p:cNvSpPr>
          <p:nvPr>
            <p:ph type="sldImg"/>
          </p:nvPr>
        </p:nvSpPr>
        <p:spPr>
          <a:ln/>
        </p:spPr>
      </p:sp>
      <p:sp>
        <p:nvSpPr>
          <p:cNvPr id="34820" name="Rectangle 1027"/>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lvl1pPr>
              <a:defRPr sz="2400">
                <a:solidFill>
                  <a:schemeClr val="tx1"/>
                </a:solidFill>
                <a:latin typeface="Times" pitchFamily="96" charset="0"/>
              </a:defRPr>
            </a:lvl1pPr>
            <a:lvl2pPr marL="742950" indent="-285750">
              <a:defRPr sz="2400">
                <a:solidFill>
                  <a:schemeClr val="tx1"/>
                </a:solidFill>
                <a:latin typeface="Times" pitchFamily="96" charset="0"/>
              </a:defRPr>
            </a:lvl2pPr>
            <a:lvl3pPr marL="1143000" indent="-228600">
              <a:defRPr sz="2400">
                <a:solidFill>
                  <a:schemeClr val="tx1"/>
                </a:solidFill>
                <a:latin typeface="Times" pitchFamily="96" charset="0"/>
              </a:defRPr>
            </a:lvl3pPr>
            <a:lvl4pPr marL="1600200" indent="-228600">
              <a:defRPr sz="2400">
                <a:solidFill>
                  <a:schemeClr val="tx1"/>
                </a:solidFill>
                <a:latin typeface="Times" pitchFamily="96" charset="0"/>
              </a:defRPr>
            </a:lvl4pPr>
            <a:lvl5pPr marL="2057400" indent="-228600">
              <a:defRPr sz="2400">
                <a:solidFill>
                  <a:schemeClr val="tx1"/>
                </a:solidFill>
                <a:latin typeface="Times" pitchFamily="96" charset="0"/>
              </a:defRPr>
            </a:lvl5pPr>
            <a:lvl6pPr marL="2514600" indent="-228600" eaLnBrk="0" fontAlgn="base" hangingPunct="0">
              <a:spcBef>
                <a:spcPct val="0"/>
              </a:spcBef>
              <a:spcAft>
                <a:spcPct val="0"/>
              </a:spcAft>
              <a:defRPr sz="2400">
                <a:solidFill>
                  <a:schemeClr val="tx1"/>
                </a:solidFill>
                <a:latin typeface="Times" pitchFamily="96" charset="0"/>
              </a:defRPr>
            </a:lvl6pPr>
            <a:lvl7pPr marL="2971800" indent="-228600" eaLnBrk="0" fontAlgn="base" hangingPunct="0">
              <a:spcBef>
                <a:spcPct val="0"/>
              </a:spcBef>
              <a:spcAft>
                <a:spcPct val="0"/>
              </a:spcAft>
              <a:defRPr sz="2400">
                <a:solidFill>
                  <a:schemeClr val="tx1"/>
                </a:solidFill>
                <a:latin typeface="Times" pitchFamily="96" charset="0"/>
              </a:defRPr>
            </a:lvl7pPr>
            <a:lvl8pPr marL="3429000" indent="-228600" eaLnBrk="0" fontAlgn="base" hangingPunct="0">
              <a:spcBef>
                <a:spcPct val="0"/>
              </a:spcBef>
              <a:spcAft>
                <a:spcPct val="0"/>
              </a:spcAft>
              <a:defRPr sz="2400">
                <a:solidFill>
                  <a:schemeClr val="tx1"/>
                </a:solidFill>
                <a:latin typeface="Times" pitchFamily="96" charset="0"/>
              </a:defRPr>
            </a:lvl8pPr>
            <a:lvl9pPr marL="3886200" indent="-228600" eaLnBrk="0" fontAlgn="base" hangingPunct="0">
              <a:spcBef>
                <a:spcPct val="0"/>
              </a:spcBef>
              <a:spcAft>
                <a:spcPct val="0"/>
              </a:spcAft>
              <a:defRPr sz="2400">
                <a:solidFill>
                  <a:schemeClr val="tx1"/>
                </a:solidFill>
                <a:latin typeface="Times" pitchFamily="96" charset="0"/>
              </a:defRPr>
            </a:lvl9pPr>
          </a:lstStyle>
          <a:p>
            <a:fld id="{B7FF28A8-61EA-45C4-8874-42BA47273485}" type="slidenum">
              <a:rPr lang="en-US" altLang="en-US" sz="1200"/>
              <a:pPr/>
              <a:t>10</a:t>
            </a:fld>
            <a:endParaRPr lang="en-US" altLang="en-US" sz="1200"/>
          </a:p>
        </p:txBody>
      </p:sp>
      <p:sp>
        <p:nvSpPr>
          <p:cNvPr id="35843" name="Rectangle 1026"/>
          <p:cNvSpPr>
            <a:spLocks noGrp="1" noRot="1" noChangeAspect="1" noChangeArrowheads="1" noTextEdit="1"/>
          </p:cNvSpPr>
          <p:nvPr>
            <p:ph type="sldImg"/>
          </p:nvPr>
        </p:nvSpPr>
        <p:spPr>
          <a:ln/>
        </p:spPr>
      </p:sp>
      <p:sp>
        <p:nvSpPr>
          <p:cNvPr id="35844" name="Rectangle 1027"/>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lvl1pPr>
              <a:defRPr sz="2400">
                <a:solidFill>
                  <a:schemeClr val="tx1"/>
                </a:solidFill>
                <a:latin typeface="Times" pitchFamily="96" charset="0"/>
              </a:defRPr>
            </a:lvl1pPr>
            <a:lvl2pPr marL="742950" indent="-285750">
              <a:defRPr sz="2400">
                <a:solidFill>
                  <a:schemeClr val="tx1"/>
                </a:solidFill>
                <a:latin typeface="Times" pitchFamily="96" charset="0"/>
              </a:defRPr>
            </a:lvl2pPr>
            <a:lvl3pPr marL="1143000" indent="-228600">
              <a:defRPr sz="2400">
                <a:solidFill>
                  <a:schemeClr val="tx1"/>
                </a:solidFill>
                <a:latin typeface="Times" pitchFamily="96" charset="0"/>
              </a:defRPr>
            </a:lvl3pPr>
            <a:lvl4pPr marL="1600200" indent="-228600">
              <a:defRPr sz="2400">
                <a:solidFill>
                  <a:schemeClr val="tx1"/>
                </a:solidFill>
                <a:latin typeface="Times" pitchFamily="96" charset="0"/>
              </a:defRPr>
            </a:lvl4pPr>
            <a:lvl5pPr marL="2057400" indent="-228600">
              <a:defRPr sz="2400">
                <a:solidFill>
                  <a:schemeClr val="tx1"/>
                </a:solidFill>
                <a:latin typeface="Times" pitchFamily="96" charset="0"/>
              </a:defRPr>
            </a:lvl5pPr>
            <a:lvl6pPr marL="2514600" indent="-228600" eaLnBrk="0" fontAlgn="base" hangingPunct="0">
              <a:spcBef>
                <a:spcPct val="0"/>
              </a:spcBef>
              <a:spcAft>
                <a:spcPct val="0"/>
              </a:spcAft>
              <a:defRPr sz="2400">
                <a:solidFill>
                  <a:schemeClr val="tx1"/>
                </a:solidFill>
                <a:latin typeface="Times" pitchFamily="96" charset="0"/>
              </a:defRPr>
            </a:lvl6pPr>
            <a:lvl7pPr marL="2971800" indent="-228600" eaLnBrk="0" fontAlgn="base" hangingPunct="0">
              <a:spcBef>
                <a:spcPct val="0"/>
              </a:spcBef>
              <a:spcAft>
                <a:spcPct val="0"/>
              </a:spcAft>
              <a:defRPr sz="2400">
                <a:solidFill>
                  <a:schemeClr val="tx1"/>
                </a:solidFill>
                <a:latin typeface="Times" pitchFamily="96" charset="0"/>
              </a:defRPr>
            </a:lvl7pPr>
            <a:lvl8pPr marL="3429000" indent="-228600" eaLnBrk="0" fontAlgn="base" hangingPunct="0">
              <a:spcBef>
                <a:spcPct val="0"/>
              </a:spcBef>
              <a:spcAft>
                <a:spcPct val="0"/>
              </a:spcAft>
              <a:defRPr sz="2400">
                <a:solidFill>
                  <a:schemeClr val="tx1"/>
                </a:solidFill>
                <a:latin typeface="Times" pitchFamily="96" charset="0"/>
              </a:defRPr>
            </a:lvl8pPr>
            <a:lvl9pPr marL="3886200" indent="-228600" eaLnBrk="0" fontAlgn="base" hangingPunct="0">
              <a:spcBef>
                <a:spcPct val="0"/>
              </a:spcBef>
              <a:spcAft>
                <a:spcPct val="0"/>
              </a:spcAft>
              <a:defRPr sz="2400">
                <a:solidFill>
                  <a:schemeClr val="tx1"/>
                </a:solidFill>
                <a:latin typeface="Times" pitchFamily="96" charset="0"/>
              </a:defRPr>
            </a:lvl9pPr>
          </a:lstStyle>
          <a:p>
            <a:fld id="{4402D594-907A-47D3-BFFB-8AD1A87AC07D}" type="slidenum">
              <a:rPr lang="en-US" altLang="en-US" sz="1200"/>
              <a:pPr/>
              <a:t>12</a:t>
            </a:fld>
            <a:endParaRPr lang="en-US" altLang="en-US" sz="1200"/>
          </a:p>
        </p:txBody>
      </p:sp>
      <p:sp>
        <p:nvSpPr>
          <p:cNvPr id="36867" name="Rectangle 1026"/>
          <p:cNvSpPr>
            <a:spLocks noGrp="1" noRot="1" noChangeAspect="1" noChangeArrowheads="1" noTextEdit="1"/>
          </p:cNvSpPr>
          <p:nvPr>
            <p:ph type="sldImg"/>
          </p:nvPr>
        </p:nvSpPr>
        <p:spPr>
          <a:ln/>
        </p:spPr>
      </p:sp>
      <p:sp>
        <p:nvSpPr>
          <p:cNvPr id="36868" name="Rectangle 1027"/>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lvl1pPr>
              <a:defRPr sz="2400">
                <a:solidFill>
                  <a:schemeClr val="tx1"/>
                </a:solidFill>
                <a:latin typeface="Times" pitchFamily="96" charset="0"/>
              </a:defRPr>
            </a:lvl1pPr>
            <a:lvl2pPr marL="742950" indent="-285750">
              <a:defRPr sz="2400">
                <a:solidFill>
                  <a:schemeClr val="tx1"/>
                </a:solidFill>
                <a:latin typeface="Times" pitchFamily="96" charset="0"/>
              </a:defRPr>
            </a:lvl2pPr>
            <a:lvl3pPr marL="1143000" indent="-228600">
              <a:defRPr sz="2400">
                <a:solidFill>
                  <a:schemeClr val="tx1"/>
                </a:solidFill>
                <a:latin typeface="Times" pitchFamily="96" charset="0"/>
              </a:defRPr>
            </a:lvl3pPr>
            <a:lvl4pPr marL="1600200" indent="-228600">
              <a:defRPr sz="2400">
                <a:solidFill>
                  <a:schemeClr val="tx1"/>
                </a:solidFill>
                <a:latin typeface="Times" pitchFamily="96" charset="0"/>
              </a:defRPr>
            </a:lvl4pPr>
            <a:lvl5pPr marL="2057400" indent="-228600">
              <a:defRPr sz="2400">
                <a:solidFill>
                  <a:schemeClr val="tx1"/>
                </a:solidFill>
                <a:latin typeface="Times" pitchFamily="96" charset="0"/>
              </a:defRPr>
            </a:lvl5pPr>
            <a:lvl6pPr marL="2514600" indent="-228600" eaLnBrk="0" fontAlgn="base" hangingPunct="0">
              <a:spcBef>
                <a:spcPct val="0"/>
              </a:spcBef>
              <a:spcAft>
                <a:spcPct val="0"/>
              </a:spcAft>
              <a:defRPr sz="2400">
                <a:solidFill>
                  <a:schemeClr val="tx1"/>
                </a:solidFill>
                <a:latin typeface="Times" pitchFamily="96" charset="0"/>
              </a:defRPr>
            </a:lvl6pPr>
            <a:lvl7pPr marL="2971800" indent="-228600" eaLnBrk="0" fontAlgn="base" hangingPunct="0">
              <a:spcBef>
                <a:spcPct val="0"/>
              </a:spcBef>
              <a:spcAft>
                <a:spcPct val="0"/>
              </a:spcAft>
              <a:defRPr sz="2400">
                <a:solidFill>
                  <a:schemeClr val="tx1"/>
                </a:solidFill>
                <a:latin typeface="Times" pitchFamily="96" charset="0"/>
              </a:defRPr>
            </a:lvl7pPr>
            <a:lvl8pPr marL="3429000" indent="-228600" eaLnBrk="0" fontAlgn="base" hangingPunct="0">
              <a:spcBef>
                <a:spcPct val="0"/>
              </a:spcBef>
              <a:spcAft>
                <a:spcPct val="0"/>
              </a:spcAft>
              <a:defRPr sz="2400">
                <a:solidFill>
                  <a:schemeClr val="tx1"/>
                </a:solidFill>
                <a:latin typeface="Times" pitchFamily="96" charset="0"/>
              </a:defRPr>
            </a:lvl8pPr>
            <a:lvl9pPr marL="3886200" indent="-228600" eaLnBrk="0" fontAlgn="base" hangingPunct="0">
              <a:spcBef>
                <a:spcPct val="0"/>
              </a:spcBef>
              <a:spcAft>
                <a:spcPct val="0"/>
              </a:spcAft>
              <a:defRPr sz="2400">
                <a:solidFill>
                  <a:schemeClr val="tx1"/>
                </a:solidFill>
                <a:latin typeface="Times" pitchFamily="96" charset="0"/>
              </a:defRPr>
            </a:lvl9pPr>
          </a:lstStyle>
          <a:p>
            <a:fld id="{C5A24780-2DB3-4951-A96B-FFF659F11AF1}" type="slidenum">
              <a:rPr lang="en-US" altLang="en-US" sz="1200"/>
              <a:pPr/>
              <a:t>13</a:t>
            </a:fld>
            <a:endParaRPr lang="en-US" altLang="en-US" sz="1200"/>
          </a:p>
        </p:txBody>
      </p:sp>
      <p:sp>
        <p:nvSpPr>
          <p:cNvPr id="38915" name="Rectangle 1026"/>
          <p:cNvSpPr>
            <a:spLocks noGrp="1" noRot="1" noChangeAspect="1" noChangeArrowheads="1" noTextEdit="1"/>
          </p:cNvSpPr>
          <p:nvPr>
            <p:ph type="sldImg"/>
          </p:nvPr>
        </p:nvSpPr>
        <p:spPr>
          <a:ln/>
        </p:spPr>
      </p:sp>
      <p:sp>
        <p:nvSpPr>
          <p:cNvPr id="38916" name="Rectangle 1027"/>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A657FF1-779E-494C-9380-2BC36646E2E6}" type="datetimeFigureOut">
              <a:rPr lang="en-US" smtClean="0"/>
              <a:t>4/10/2015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7B426F-C8E6-4BED-A90B-92E6B58D381C}" type="slidenum">
              <a:rPr lang="en-US" smtClean="0"/>
              <a:t>‹#›</a:t>
            </a:fld>
            <a:endParaRPr lang="en-US"/>
          </a:p>
        </p:txBody>
      </p:sp>
    </p:spTree>
    <p:extLst>
      <p:ext uri="{BB962C8B-B14F-4D97-AF65-F5344CB8AC3E}">
        <p14:creationId xmlns:p14="http://schemas.microsoft.com/office/powerpoint/2010/main" val="2573500559"/>
      </p:ext>
    </p:extLst>
  </p:cSld>
  <p:clrMapOvr>
    <a:masterClrMapping/>
  </p:clrMapOvr>
  <p:transition>
    <p:fade thruBlk="1"/>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A657FF1-779E-494C-9380-2BC36646E2E6}" type="datetimeFigureOut">
              <a:rPr lang="en-US" smtClean="0"/>
              <a:t>4/10/2015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7B426F-C8E6-4BED-A90B-92E6B58D381C}" type="slidenum">
              <a:rPr lang="en-US" smtClean="0"/>
              <a:t>‹#›</a:t>
            </a:fld>
            <a:endParaRPr lang="en-US"/>
          </a:p>
        </p:txBody>
      </p:sp>
    </p:spTree>
    <p:extLst>
      <p:ext uri="{BB962C8B-B14F-4D97-AF65-F5344CB8AC3E}">
        <p14:creationId xmlns:p14="http://schemas.microsoft.com/office/powerpoint/2010/main" val="2427531381"/>
      </p:ext>
    </p:extLst>
  </p:cSld>
  <p:clrMapOvr>
    <a:masterClrMapping/>
  </p:clrMapOvr>
  <p:transition>
    <p:fade thruBlk="1"/>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A657FF1-779E-494C-9380-2BC36646E2E6}" type="datetimeFigureOut">
              <a:rPr lang="en-US" smtClean="0"/>
              <a:t>4/10/2015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7B426F-C8E6-4BED-A90B-92E6B58D381C}" type="slidenum">
              <a:rPr lang="en-US" smtClean="0"/>
              <a:t>‹#›</a:t>
            </a:fld>
            <a:endParaRPr lang="en-US"/>
          </a:p>
        </p:txBody>
      </p:sp>
    </p:spTree>
    <p:extLst>
      <p:ext uri="{BB962C8B-B14F-4D97-AF65-F5344CB8AC3E}">
        <p14:creationId xmlns:p14="http://schemas.microsoft.com/office/powerpoint/2010/main" val="1253541621"/>
      </p:ext>
    </p:extLst>
  </p:cSld>
  <p:clrMapOvr>
    <a:masterClrMapping/>
  </p:clrMapOvr>
  <p:transition>
    <p:fade thruBlk="1"/>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77724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85800" y="4114800"/>
            <a:ext cx="77724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8577A584-7EFD-4ECD-AA53-192B7ACD59F5}" type="slidenum">
              <a:rPr lang="en-US" altLang="en-US"/>
              <a:pPr>
                <a:defRPr/>
              </a:pPr>
              <a:t>‹#›</a:t>
            </a:fld>
            <a:endParaRPr lang="en-US" altLang="en-US"/>
          </a:p>
        </p:txBody>
      </p:sp>
    </p:spTree>
    <p:extLst>
      <p:ext uri="{BB962C8B-B14F-4D97-AF65-F5344CB8AC3E}">
        <p14:creationId xmlns:p14="http://schemas.microsoft.com/office/powerpoint/2010/main" val="3967774647"/>
      </p:ext>
    </p:extLst>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4E0C525B-BBE6-4058-8F15-C317010F2A06}" type="slidenum">
              <a:rPr lang="en-US" altLang="en-US"/>
              <a:pPr>
                <a:defRPr/>
              </a:pPr>
              <a:t>‹#›</a:t>
            </a:fld>
            <a:endParaRPr lang="en-US" altLang="en-US"/>
          </a:p>
        </p:txBody>
      </p:sp>
    </p:spTree>
    <p:extLst>
      <p:ext uri="{BB962C8B-B14F-4D97-AF65-F5344CB8AC3E}">
        <p14:creationId xmlns:p14="http://schemas.microsoft.com/office/powerpoint/2010/main" val="776130703"/>
      </p:ext>
    </p:extLst>
  </p:cSld>
  <p:clrMapOvr>
    <a:masterClrMapping/>
  </p:clrMapOvr>
  <p:transition>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1148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8" name="Rectangle 6"/>
          <p:cNvSpPr>
            <a:spLocks noGrp="1" noChangeArrowheads="1"/>
          </p:cNvSpPr>
          <p:nvPr>
            <p:ph type="sldNum" sz="quarter" idx="12"/>
          </p:nvPr>
        </p:nvSpPr>
        <p:spPr>
          <a:ln/>
        </p:spPr>
        <p:txBody>
          <a:bodyPr/>
          <a:lstStyle>
            <a:lvl1pPr>
              <a:defRPr/>
            </a:lvl1pPr>
          </a:lstStyle>
          <a:p>
            <a:pPr>
              <a:defRPr/>
            </a:pPr>
            <a:fld id="{6D98A77E-0B5F-4B97-AB56-26DF10363EEF}" type="slidenum">
              <a:rPr lang="en-US" altLang="en-US"/>
              <a:pPr>
                <a:defRPr/>
              </a:pPr>
              <a:t>‹#›</a:t>
            </a:fld>
            <a:endParaRPr lang="en-US" altLang="en-US"/>
          </a:p>
        </p:txBody>
      </p:sp>
    </p:spTree>
    <p:extLst>
      <p:ext uri="{BB962C8B-B14F-4D97-AF65-F5344CB8AC3E}">
        <p14:creationId xmlns:p14="http://schemas.microsoft.com/office/powerpoint/2010/main" val="1108663425"/>
      </p:ext>
    </p:extLst>
  </p:cSld>
  <p:clrMapOvr>
    <a:masterClrMapping/>
  </p:clrMapOvr>
  <p:transition>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59E94427-0A4A-47B2-8D06-79303ABF1E1C}" type="slidenum">
              <a:rPr lang="en-US" altLang="en-US"/>
              <a:pPr>
                <a:defRPr/>
              </a:pPr>
              <a:t>‹#›</a:t>
            </a:fld>
            <a:endParaRPr lang="en-US" altLang="en-US"/>
          </a:p>
        </p:txBody>
      </p:sp>
    </p:spTree>
    <p:extLst>
      <p:ext uri="{BB962C8B-B14F-4D97-AF65-F5344CB8AC3E}">
        <p14:creationId xmlns:p14="http://schemas.microsoft.com/office/powerpoint/2010/main" val="1725318400"/>
      </p:ext>
    </p:extLst>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A657FF1-779E-494C-9380-2BC36646E2E6}" type="datetimeFigureOut">
              <a:rPr lang="en-US" smtClean="0"/>
              <a:t>4/10/2015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7B426F-C8E6-4BED-A90B-92E6B58D381C}" type="slidenum">
              <a:rPr lang="en-US" smtClean="0"/>
              <a:t>‹#›</a:t>
            </a:fld>
            <a:endParaRPr lang="en-US"/>
          </a:p>
        </p:txBody>
      </p:sp>
    </p:spTree>
    <p:extLst>
      <p:ext uri="{BB962C8B-B14F-4D97-AF65-F5344CB8AC3E}">
        <p14:creationId xmlns:p14="http://schemas.microsoft.com/office/powerpoint/2010/main" val="471246385"/>
      </p:ext>
    </p:extLst>
  </p:cSld>
  <p:clrMapOvr>
    <a:masterClrMapping/>
  </p:clrMapOvr>
  <p:transition>
    <p:fade thruBlk="1"/>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A657FF1-779E-494C-9380-2BC36646E2E6}" type="datetimeFigureOut">
              <a:rPr lang="en-US" smtClean="0"/>
              <a:t>4/10/2015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7B426F-C8E6-4BED-A90B-92E6B58D381C}" type="slidenum">
              <a:rPr lang="en-US" smtClean="0"/>
              <a:t>‹#›</a:t>
            </a:fld>
            <a:endParaRPr lang="en-US"/>
          </a:p>
        </p:txBody>
      </p:sp>
    </p:spTree>
    <p:extLst>
      <p:ext uri="{BB962C8B-B14F-4D97-AF65-F5344CB8AC3E}">
        <p14:creationId xmlns:p14="http://schemas.microsoft.com/office/powerpoint/2010/main" val="2119047888"/>
      </p:ext>
    </p:extLst>
  </p:cSld>
  <p:clrMapOvr>
    <a:masterClrMapping/>
  </p:clrMapOvr>
  <p:transition>
    <p:fade thruBlk="1"/>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A657FF1-779E-494C-9380-2BC36646E2E6}" type="datetimeFigureOut">
              <a:rPr lang="en-US" smtClean="0"/>
              <a:t>4/10/2015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7B426F-C8E6-4BED-A90B-92E6B58D381C}" type="slidenum">
              <a:rPr lang="en-US" smtClean="0"/>
              <a:t>‹#›</a:t>
            </a:fld>
            <a:endParaRPr lang="en-US"/>
          </a:p>
        </p:txBody>
      </p:sp>
    </p:spTree>
    <p:extLst>
      <p:ext uri="{BB962C8B-B14F-4D97-AF65-F5344CB8AC3E}">
        <p14:creationId xmlns:p14="http://schemas.microsoft.com/office/powerpoint/2010/main" val="846472781"/>
      </p:ext>
    </p:extLst>
  </p:cSld>
  <p:clrMapOvr>
    <a:masterClrMapping/>
  </p:clrMapOvr>
  <p:transition>
    <p:fade thruBlk="1"/>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A657FF1-779E-494C-9380-2BC36646E2E6}" type="datetimeFigureOut">
              <a:rPr lang="en-US" smtClean="0"/>
              <a:t>4/10/2015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D7B426F-C8E6-4BED-A90B-92E6B58D381C}" type="slidenum">
              <a:rPr lang="en-US" smtClean="0"/>
              <a:t>‹#›</a:t>
            </a:fld>
            <a:endParaRPr lang="en-US"/>
          </a:p>
        </p:txBody>
      </p:sp>
    </p:spTree>
    <p:extLst>
      <p:ext uri="{BB962C8B-B14F-4D97-AF65-F5344CB8AC3E}">
        <p14:creationId xmlns:p14="http://schemas.microsoft.com/office/powerpoint/2010/main" val="1396667137"/>
      </p:ext>
    </p:extLst>
  </p:cSld>
  <p:clrMapOvr>
    <a:masterClrMapping/>
  </p:clrMapOvr>
  <p:transition>
    <p:fade thruBlk="1"/>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A657FF1-779E-494C-9380-2BC36646E2E6}" type="datetimeFigureOut">
              <a:rPr lang="en-US" smtClean="0"/>
              <a:t>4/10/2015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D7B426F-C8E6-4BED-A90B-92E6B58D381C}" type="slidenum">
              <a:rPr lang="en-US" smtClean="0"/>
              <a:t>‹#›</a:t>
            </a:fld>
            <a:endParaRPr lang="en-US"/>
          </a:p>
        </p:txBody>
      </p:sp>
    </p:spTree>
    <p:extLst>
      <p:ext uri="{BB962C8B-B14F-4D97-AF65-F5344CB8AC3E}">
        <p14:creationId xmlns:p14="http://schemas.microsoft.com/office/powerpoint/2010/main" val="261888221"/>
      </p:ext>
    </p:extLst>
  </p:cSld>
  <p:clrMapOvr>
    <a:masterClrMapping/>
  </p:clrMapOvr>
  <p:transition>
    <p:fade thruBlk="1"/>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A657FF1-779E-494C-9380-2BC36646E2E6}" type="datetimeFigureOut">
              <a:rPr lang="en-US" smtClean="0"/>
              <a:t>4/10/2015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D7B426F-C8E6-4BED-A90B-92E6B58D381C}" type="slidenum">
              <a:rPr lang="en-US" smtClean="0"/>
              <a:t>‹#›</a:t>
            </a:fld>
            <a:endParaRPr lang="en-US"/>
          </a:p>
        </p:txBody>
      </p:sp>
    </p:spTree>
    <p:extLst>
      <p:ext uri="{BB962C8B-B14F-4D97-AF65-F5344CB8AC3E}">
        <p14:creationId xmlns:p14="http://schemas.microsoft.com/office/powerpoint/2010/main" val="3181977806"/>
      </p:ext>
    </p:extLst>
  </p:cSld>
  <p:clrMapOvr>
    <a:masterClrMapping/>
  </p:clrMapOvr>
  <p:transition>
    <p:fade thruBlk="1"/>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A657FF1-779E-494C-9380-2BC36646E2E6}" type="datetimeFigureOut">
              <a:rPr lang="en-US" smtClean="0"/>
              <a:t>4/10/2015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7B426F-C8E6-4BED-A90B-92E6B58D381C}" type="slidenum">
              <a:rPr lang="en-US" smtClean="0"/>
              <a:t>‹#›</a:t>
            </a:fld>
            <a:endParaRPr lang="en-US"/>
          </a:p>
        </p:txBody>
      </p:sp>
    </p:spTree>
    <p:extLst>
      <p:ext uri="{BB962C8B-B14F-4D97-AF65-F5344CB8AC3E}">
        <p14:creationId xmlns:p14="http://schemas.microsoft.com/office/powerpoint/2010/main" val="2864777390"/>
      </p:ext>
    </p:extLst>
  </p:cSld>
  <p:clrMapOvr>
    <a:masterClrMapping/>
  </p:clrMapOvr>
  <p:transition>
    <p:fade thruBlk="1"/>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A657FF1-779E-494C-9380-2BC36646E2E6}" type="datetimeFigureOut">
              <a:rPr lang="en-US" smtClean="0"/>
              <a:t>4/10/2015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7B426F-C8E6-4BED-A90B-92E6B58D381C}" type="slidenum">
              <a:rPr lang="en-US" smtClean="0"/>
              <a:t>‹#›</a:t>
            </a:fld>
            <a:endParaRPr lang="en-US"/>
          </a:p>
        </p:txBody>
      </p:sp>
    </p:spTree>
    <p:extLst>
      <p:ext uri="{BB962C8B-B14F-4D97-AF65-F5344CB8AC3E}">
        <p14:creationId xmlns:p14="http://schemas.microsoft.com/office/powerpoint/2010/main" val="1934004113"/>
      </p:ext>
    </p:extLst>
  </p:cSld>
  <p:clrMapOvr>
    <a:masterClrMapping/>
  </p:clrMapOvr>
  <p:transition>
    <p:fade thruBlk="1"/>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657FF1-779E-494C-9380-2BC36646E2E6}" type="datetimeFigureOut">
              <a:rPr lang="en-US" smtClean="0"/>
              <a:t>4/10/2015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7B426F-C8E6-4BED-A90B-92E6B58D381C}" type="slidenum">
              <a:rPr lang="en-US" smtClean="0"/>
              <a:t>‹#›</a:t>
            </a:fld>
            <a:endParaRPr lang="en-US"/>
          </a:p>
        </p:txBody>
      </p:sp>
    </p:spTree>
    <p:extLst>
      <p:ext uri="{BB962C8B-B14F-4D97-AF65-F5344CB8AC3E}">
        <p14:creationId xmlns:p14="http://schemas.microsoft.com/office/powerpoint/2010/main" val="2454130932"/>
      </p:ext>
    </p:extLst>
  </p:cSld>
  <p:clrMap bg1="lt1" tx1="dk1" bg2="lt2" tx2="dk2" accent1="accent1" accent2="accent2" accent3="accent3" accent4="accent4" accent5="accent5" accent6="accent6" hlink="hlink" folHlink="folHlink"/>
  <p:sldLayoutIdLst>
    <p:sldLayoutId id="2147484465" r:id="rId1"/>
    <p:sldLayoutId id="2147484466" r:id="rId2"/>
    <p:sldLayoutId id="2147484467" r:id="rId3"/>
    <p:sldLayoutId id="2147484468" r:id="rId4"/>
    <p:sldLayoutId id="2147484469" r:id="rId5"/>
    <p:sldLayoutId id="2147484470" r:id="rId6"/>
    <p:sldLayoutId id="2147484471" r:id="rId7"/>
    <p:sldLayoutId id="2147484472" r:id="rId8"/>
    <p:sldLayoutId id="2147484473" r:id="rId9"/>
    <p:sldLayoutId id="2147484474" r:id="rId10"/>
    <p:sldLayoutId id="2147484475" r:id="rId11"/>
    <p:sldLayoutId id="2147484476" r:id="rId12"/>
    <p:sldLayoutId id="2147484477" r:id="rId13"/>
    <p:sldLayoutId id="2147484478" r:id="rId14"/>
    <p:sldLayoutId id="2147484479" r:id="rId15"/>
  </p:sldLayoutIdLst>
  <p:transition>
    <p:fade thruBlk="1"/>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colorvisiontesting.com/online%20test.htm" TargetMode="External"/><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129.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132.png"/><Relationship Id="rId4" Type="http://schemas.openxmlformats.org/officeDocument/2006/relationships/image" Target="../media/image131.png"/></Relationships>
</file>

<file path=ppt/slides/_rels/slide103.xml.rels><?xml version="1.0" encoding="UTF-8" standalone="yes"?>
<Relationships xmlns="http://schemas.openxmlformats.org/package/2006/relationships"><Relationship Id="rId2" Type="http://schemas.openxmlformats.org/officeDocument/2006/relationships/audio" Target="../media/audio4.wav"/><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134.png"/></Relationships>
</file>

<file path=ppt/slides/_rels/slide105.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137.png"/><Relationship Id="rId4" Type="http://schemas.openxmlformats.org/officeDocument/2006/relationships/image" Target="../media/image136.png"/></Relationships>
</file>

<file path=ppt/slides/_rels/slide106.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139.png"/></Relationships>
</file>

<file path=ppt/slides/_rels/slide107.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image" Target="../media/image141.png"/><Relationship Id="rId1" Type="http://schemas.openxmlformats.org/officeDocument/2006/relationships/slideLayout" Target="../slideLayouts/slideLayout7.xml"/><Relationship Id="rId4" Type="http://schemas.openxmlformats.org/officeDocument/2006/relationships/image" Target="../media/image143.png"/></Relationships>
</file>

<file path=ppt/slides/_rels/slide109.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image" Target="../media/image14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6.xml"/><Relationship Id="rId5" Type="http://schemas.openxmlformats.org/officeDocument/2006/relationships/image" Target="../media/image15.png"/><Relationship Id="rId4" Type="http://schemas.openxmlformats.org/officeDocument/2006/relationships/image" Target="../media/image14.png"/></Relationships>
</file>

<file path=ppt/slides/_rels/slide1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14.xm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33.wmf"/></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image" Target="../media/image36.jpeg"/></Relationships>
</file>

<file path=ppt/slides/_rels/slide3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1.xml"/><Relationship Id="rId1" Type="http://schemas.openxmlformats.org/officeDocument/2006/relationships/slideLayout" Target="../slideLayouts/slideLayout14.xml"/><Relationship Id="rId4" Type="http://schemas.openxmlformats.org/officeDocument/2006/relationships/image" Target="../media/image40.jpeg"/></Relationships>
</file>

<file path=ppt/slides/_rels/slide3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hyperlink" Target="https://www.youtube.com/watch?v=oT5LotdvTwU" TargetMode="External"/><Relationship Id="rId4" Type="http://schemas.openxmlformats.org/officeDocument/2006/relationships/hyperlink" Target="https://www.youtube.com/watch?v=6hYaT4gvjNc"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7.xml"/><Relationship Id="rId1" Type="http://schemas.openxmlformats.org/officeDocument/2006/relationships/slideLayout" Target="../slideLayouts/slideLayout14.xml"/><Relationship Id="rId4" Type="http://schemas.openxmlformats.org/officeDocument/2006/relationships/image" Target="../media/image45.jpeg"/></Relationships>
</file>

<file path=ppt/slides/_rels/slide43.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8.xml"/><Relationship Id="rId1" Type="http://schemas.openxmlformats.org/officeDocument/2006/relationships/slideLayout" Target="../slideLayouts/slideLayout13.xml"/><Relationship Id="rId4" Type="http://schemas.openxmlformats.org/officeDocument/2006/relationships/image" Target="../media/image47.png"/></Relationships>
</file>

<file path=ppt/slides/_rels/slide4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hyperlink" Target="https://www.youtube.com/watch?v=FAivtXJOsiI" TargetMode="External"/></Relationships>
</file>

<file path=ppt/slides/_rels/slide5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hyperlink" Target="https://www.youtube.com/watch?v=KDJayYXpark" TargetMode="Externa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35.xml"/><Relationship Id="rId1" Type="http://schemas.openxmlformats.org/officeDocument/2006/relationships/slideLayout" Target="../slideLayouts/slideLayout14.xml"/><Relationship Id="rId5" Type="http://schemas.openxmlformats.org/officeDocument/2006/relationships/image" Target="../media/image58.jpeg"/><Relationship Id="rId4" Type="http://schemas.openxmlformats.org/officeDocument/2006/relationships/image" Target="../media/image57.jpeg"/></Relationships>
</file>

<file path=ppt/slides/_rels/slide57.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36.xml"/><Relationship Id="rId1" Type="http://schemas.openxmlformats.org/officeDocument/2006/relationships/slideLayout" Target="../slideLayouts/slideLayout14.xml"/><Relationship Id="rId4" Type="http://schemas.openxmlformats.org/officeDocument/2006/relationships/image" Target="../media/image60.jpeg"/></Relationships>
</file>

<file path=ppt/slides/_rels/slide5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7.xml"/><Relationship Id="rId4" Type="http://schemas.openxmlformats.org/officeDocument/2006/relationships/image" Target="../media/image63.png"/></Relationships>
</file>

<file path=ppt/slides/_rels/slide59.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37.xml"/><Relationship Id="rId1" Type="http://schemas.openxmlformats.org/officeDocument/2006/relationships/slideLayout" Target="../slideLayouts/slideLayout14.xml"/><Relationship Id="rId4" Type="http://schemas.openxmlformats.org/officeDocument/2006/relationships/image" Target="../media/image65.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hyperlink" Target="http://www.sciencemadesimple.com/sky_blue.html" TargetMode="External"/><Relationship Id="rId2" Type="http://schemas.openxmlformats.org/officeDocument/2006/relationships/notesSlide" Target="../notesSlides/notesSlide38.xml"/><Relationship Id="rId1" Type="http://schemas.openxmlformats.org/officeDocument/2006/relationships/slideLayout" Target="../slideLayouts/slideLayout14.xml"/><Relationship Id="rId5" Type="http://schemas.openxmlformats.org/officeDocument/2006/relationships/image" Target="../media/image67.jpeg"/><Relationship Id="rId4" Type="http://schemas.openxmlformats.org/officeDocument/2006/relationships/image" Target="../media/image66.jpe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70.png"/><Relationship Id="rId4" Type="http://schemas.openxmlformats.org/officeDocument/2006/relationships/image" Target="../media/image69.jpeg"/></Relationships>
</file>

<file path=ppt/slides/_rels/slide6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41.xml"/><Relationship Id="rId1" Type="http://schemas.openxmlformats.org/officeDocument/2006/relationships/slideLayout" Target="../slideLayouts/slideLayout6.xml"/><Relationship Id="rId4" Type="http://schemas.openxmlformats.org/officeDocument/2006/relationships/image" Target="../media/image72.png"/></Relationships>
</file>

<file path=ppt/slides/_rels/slide6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audio" Target="../media/audio1.wav"/><Relationship Id="rId1" Type="http://schemas.openxmlformats.org/officeDocument/2006/relationships/slideLayout" Target="../slideLayouts/slideLayout6.xml"/><Relationship Id="rId5" Type="http://schemas.openxmlformats.org/officeDocument/2006/relationships/image" Target="../media/image75.png"/><Relationship Id="rId4" Type="http://schemas.openxmlformats.org/officeDocument/2006/relationships/image" Target="../media/image74.png"/></Relationships>
</file>

<file path=ppt/slides/_rels/slide65.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audio" Target="../media/audio1.wav"/><Relationship Id="rId1" Type="http://schemas.openxmlformats.org/officeDocument/2006/relationships/slideLayout" Target="../slideLayouts/slideLayout6.xml"/><Relationship Id="rId4" Type="http://schemas.openxmlformats.org/officeDocument/2006/relationships/image" Target="../media/image77.png"/></Relationships>
</file>

<file path=ppt/slides/_rels/slide66.xml.rels><?xml version="1.0" encoding="UTF-8" standalone="yes"?>
<Relationships xmlns="http://schemas.openxmlformats.org/package/2006/relationships"><Relationship Id="rId3" Type="http://schemas.openxmlformats.org/officeDocument/2006/relationships/hyperlink" Target="http://www.astro-tom.com/getting_started/eclipses_to_2010.htm" TargetMode="External"/><Relationship Id="rId2" Type="http://schemas.openxmlformats.org/officeDocument/2006/relationships/notesSlide" Target="../notesSlides/notesSlide42.xml"/><Relationship Id="rId1" Type="http://schemas.openxmlformats.org/officeDocument/2006/relationships/slideLayout" Target="../slideLayouts/slideLayout14.xml"/><Relationship Id="rId5" Type="http://schemas.openxmlformats.org/officeDocument/2006/relationships/image" Target="../media/image79.jpeg"/><Relationship Id="rId4" Type="http://schemas.openxmlformats.org/officeDocument/2006/relationships/image" Target="../media/image78.jpeg"/></Relationships>
</file>

<file path=ppt/slides/_rels/slide67.xml.rels><?xml version="1.0" encoding="UTF-8" standalone="yes"?>
<Relationships xmlns="http://schemas.openxmlformats.org/package/2006/relationships"><Relationship Id="rId3" Type="http://schemas.openxmlformats.org/officeDocument/2006/relationships/hyperlink" Target="http://www.astro-tom.com/getting_started/eclipses.htm" TargetMode="External"/><Relationship Id="rId2" Type="http://schemas.openxmlformats.org/officeDocument/2006/relationships/notesSlide" Target="../notesSlides/notesSlide43.xml"/><Relationship Id="rId1" Type="http://schemas.openxmlformats.org/officeDocument/2006/relationships/slideLayout" Target="../slideLayouts/slideLayout14.xml"/><Relationship Id="rId5" Type="http://schemas.openxmlformats.org/officeDocument/2006/relationships/image" Target="../media/image81.jpeg"/><Relationship Id="rId4" Type="http://schemas.openxmlformats.org/officeDocument/2006/relationships/image" Target="../media/image80.png"/></Relationships>
</file>

<file path=ppt/slides/_rels/slide68.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84.gif"/><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jpeg"/><Relationship Id="rId1" Type="http://schemas.openxmlformats.org/officeDocument/2006/relationships/slideLayout" Target="../slideLayouts/slideLayout14.xml"/></Relationships>
</file>

<file path=ppt/slides/_rels/slide7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13.xml"/><Relationship Id="rId4" Type="http://schemas.openxmlformats.org/officeDocument/2006/relationships/image" Target="../media/image89.png"/></Relationships>
</file>

<file path=ppt/slides/_rels/slide75.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93.gif"/><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3.xml"/><Relationship Id="rId5" Type="http://schemas.openxmlformats.org/officeDocument/2006/relationships/image" Target="../media/image9.png"/><Relationship Id="rId4" Type="http://schemas.openxmlformats.org/officeDocument/2006/relationships/image" Target="../media/image8.png"/></Relationships>
</file>

<file path=ppt/slides/_rels/slide80.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2.xml"/><Relationship Id="rId6" Type="http://schemas.openxmlformats.org/officeDocument/2006/relationships/hyperlink" Target="https://www.youtube.com/watch?v=gtgBHsSzCPE" TargetMode="External"/><Relationship Id="rId5" Type="http://schemas.openxmlformats.org/officeDocument/2006/relationships/image" Target="../media/image99.png"/><Relationship Id="rId4" Type="http://schemas.openxmlformats.org/officeDocument/2006/relationships/image" Target="../media/image98.png"/></Relationships>
</file>

<file path=ppt/slides/_rels/slide83.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slideLayout" Target="../slideLayouts/slideLayout2.xml"/><Relationship Id="rId5" Type="http://schemas.openxmlformats.org/officeDocument/2006/relationships/image" Target="../media/image106.png"/><Relationship Id="rId4" Type="http://schemas.openxmlformats.org/officeDocument/2006/relationships/image" Target="../media/image105.png"/></Relationships>
</file>

<file path=ppt/slides/_rels/slide87.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08.gif"/><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111.jpeg"/></Relationships>
</file>

<file path=ppt/slides/_rels/slide9.xml.rels><?xml version="1.0" encoding="UTF-8" standalone="yes"?>
<Relationships xmlns="http://schemas.openxmlformats.org/package/2006/relationships"><Relationship Id="rId3" Type="http://schemas.openxmlformats.org/officeDocument/2006/relationships/hyperlink" Target="http://www.colorpilot.com/redeye_effect.html" TargetMode="External"/><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90.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13.png"/><Relationship Id="rId1" Type="http://schemas.openxmlformats.org/officeDocument/2006/relationships/slideLayout" Target="../slideLayouts/slideLayout7.xml"/><Relationship Id="rId5" Type="http://schemas.openxmlformats.org/officeDocument/2006/relationships/image" Target="../media/image116.png"/><Relationship Id="rId4" Type="http://schemas.openxmlformats.org/officeDocument/2006/relationships/image" Target="../media/image115.png"/></Relationships>
</file>

<file path=ppt/slides/_rels/slide92.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19.png"/><Relationship Id="rId1" Type="http://schemas.openxmlformats.org/officeDocument/2006/relationships/slideLayout" Target="../slideLayouts/slideLayout5.xml"/><Relationship Id="rId6" Type="http://schemas.openxmlformats.org/officeDocument/2006/relationships/image" Target="../media/image123.png"/><Relationship Id="rId5" Type="http://schemas.openxmlformats.org/officeDocument/2006/relationships/image" Target="../media/image122.png"/><Relationship Id="rId4" Type="http://schemas.openxmlformats.org/officeDocument/2006/relationships/image" Target="../media/image121.png"/></Relationships>
</file>

<file path=ppt/slides/_rels/slide94.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4.png"/><Relationship Id="rId1" Type="http://schemas.openxmlformats.org/officeDocument/2006/relationships/slideLayout" Target="../slideLayouts/slideLayout7.xml"/><Relationship Id="rId4" Type="http://schemas.openxmlformats.org/officeDocument/2006/relationships/image" Target="../media/image126.png"/></Relationships>
</file>

<file path=ppt/slides/_rels/slide9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2.wav"/><Relationship Id="rId1" Type="http://schemas.openxmlformats.org/officeDocument/2006/relationships/slideLayout" Target="../slideLayouts/slideLayout1.xml"/><Relationship Id="rId4" Type="http://schemas.openxmlformats.org/officeDocument/2006/relationships/image" Target="../media/image127.png"/></Relationships>
</file>

<file path=ppt/slides/_rels/slide99.xml.rels><?xml version="1.0" encoding="UTF-8" standalone="yes"?>
<Relationships xmlns="http://schemas.openxmlformats.org/package/2006/relationships"><Relationship Id="rId3" Type="http://schemas.openxmlformats.org/officeDocument/2006/relationships/hyperlink" Target="https://www.youtube.com/watch?v=gDA_nDXM-ck" TargetMode="External"/><Relationship Id="rId2" Type="http://schemas.openxmlformats.org/officeDocument/2006/relationships/audio" Target="../media/audio1.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2"/>
          <p:cNvSpPr>
            <a:spLocks noGrp="1" noChangeArrowheads="1"/>
          </p:cNvSpPr>
          <p:nvPr>
            <p:ph type="ctrTitle"/>
          </p:nvPr>
        </p:nvSpPr>
        <p:spPr>
          <a:xfrm>
            <a:off x="431800" y="2473325"/>
            <a:ext cx="8229600" cy="1470025"/>
          </a:xfrm>
        </p:spPr>
        <p:txBody>
          <a:bodyPr>
            <a:normAutofit fontScale="90000"/>
          </a:bodyPr>
          <a:lstStyle/>
          <a:p>
            <a:pPr eaLnBrk="1" hangingPunct="1"/>
            <a:r>
              <a:rPr lang="en-US" sz="6600" smtClean="0"/>
              <a:t>Chapter 26</a:t>
            </a:r>
            <a:br>
              <a:rPr lang="en-US" sz="6600" smtClean="0"/>
            </a:br>
            <a:r>
              <a:rPr lang="en-US" sz="6600" smtClean="0">
                <a:solidFill>
                  <a:srgbClr val="006600"/>
                </a:solidFill>
              </a:rPr>
              <a:t>Properties of Light</a:t>
            </a:r>
          </a:p>
        </p:txBody>
      </p:sp>
      <p:sp>
        <p:nvSpPr>
          <p:cNvPr id="2053" name="Text Box 3"/>
          <p:cNvSpPr txBox="1">
            <a:spLocks noChangeArrowheads="1"/>
          </p:cNvSpPr>
          <p:nvPr/>
        </p:nvSpPr>
        <p:spPr bwMode="auto">
          <a:xfrm>
            <a:off x="2320925" y="355600"/>
            <a:ext cx="4586288"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6000" i="1" dirty="0">
                <a:solidFill>
                  <a:srgbClr val="CC0099"/>
                </a:solidFill>
              </a:rPr>
              <a:t>Part VI: Light</a:t>
            </a:r>
          </a:p>
        </p:txBody>
      </p:sp>
      <p:pic>
        <p:nvPicPr>
          <p:cNvPr id="4" name="Picture 3"/>
          <p:cNvPicPr/>
          <p:nvPr/>
        </p:nvPicPr>
        <p:blipFill>
          <a:blip r:embed="rId3">
            <a:extLst>
              <a:ext uri="{28A0092B-C50C-407E-A947-70E740481C1C}">
                <a14:useLocalDpi xmlns:a14="http://schemas.microsoft.com/office/drawing/2010/main" val="0"/>
              </a:ext>
            </a:extLst>
          </a:blip>
          <a:stretch>
            <a:fillRect/>
          </a:stretch>
        </p:blipFill>
        <p:spPr>
          <a:xfrm>
            <a:off x="2819400" y="4267200"/>
            <a:ext cx="3064669" cy="1876425"/>
          </a:xfrm>
          <a:prstGeom prst="rect">
            <a:avLst/>
          </a:prstGeom>
        </p:spPr>
      </p:pic>
    </p:spTree>
    <p:extLst>
      <p:ext uri="{BB962C8B-B14F-4D97-AF65-F5344CB8AC3E}">
        <p14:creationId xmlns:p14="http://schemas.microsoft.com/office/powerpoint/2010/main" val="3582396440"/>
      </p:ext>
    </p:extLst>
  </p:cSld>
  <p:clrMapOvr>
    <a:masterClrMapping/>
  </p:clrMapOvr>
  <p:transition>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685800" y="228600"/>
            <a:ext cx="7772400" cy="1143000"/>
          </a:xfrm>
        </p:spPr>
        <p:txBody>
          <a:bodyPr/>
          <a:lstStyle/>
          <a:p>
            <a:pPr eaLnBrk="1" hangingPunct="1">
              <a:defRPr/>
            </a:pPr>
            <a:r>
              <a:rPr lang="en-US" altLang="en-US" b="1" smtClean="0">
                <a:solidFill>
                  <a:srgbClr val="000681"/>
                </a:solidFill>
                <a:effectLst>
                  <a:outerShdw blurRad="38100" dist="38100" dir="2700000" algn="tl">
                    <a:srgbClr val="000000"/>
                  </a:outerShdw>
                </a:effectLst>
              </a:rPr>
              <a:t>What</a:t>
            </a:r>
            <a:r>
              <a:rPr lang="en-US" altLang="en-US" b="1" smtClean="0">
                <a:effectLst>
                  <a:outerShdw blurRad="38100" dist="38100" dir="2700000" algn="tl">
                    <a:srgbClr val="FFFFFF"/>
                  </a:outerShdw>
                </a:effectLst>
              </a:rPr>
              <a:t> </a:t>
            </a:r>
            <a:r>
              <a:rPr lang="en-US" altLang="en-US" b="1" smtClean="0">
                <a:solidFill>
                  <a:srgbClr val="00FF00"/>
                </a:solidFill>
                <a:effectLst>
                  <a:outerShdw blurRad="38100" dist="38100" dir="2700000" algn="tl">
                    <a:srgbClr val="000000"/>
                  </a:outerShdw>
                </a:effectLst>
              </a:rPr>
              <a:t>is</a:t>
            </a:r>
            <a:r>
              <a:rPr lang="en-US" altLang="en-US" b="1" smtClean="0">
                <a:effectLst>
                  <a:outerShdw blurRad="38100" dist="38100" dir="2700000" algn="tl">
                    <a:srgbClr val="FFFFFF"/>
                  </a:outerShdw>
                </a:effectLst>
              </a:rPr>
              <a:t> </a:t>
            </a:r>
            <a:r>
              <a:rPr lang="en-US" altLang="en-US" b="1" smtClean="0">
                <a:solidFill>
                  <a:srgbClr val="FF0000"/>
                </a:solidFill>
                <a:effectLst>
                  <a:outerShdw blurRad="38100" dist="38100" dir="2700000" algn="tl">
                    <a:srgbClr val="000000"/>
                  </a:outerShdw>
                </a:effectLst>
              </a:rPr>
              <a:t>colorblindness?</a:t>
            </a:r>
            <a:endParaRPr lang="en-US" altLang="en-US" smtClean="0"/>
          </a:p>
        </p:txBody>
      </p:sp>
      <p:sp>
        <p:nvSpPr>
          <p:cNvPr id="51203" name="Rectangle 3"/>
          <p:cNvSpPr>
            <a:spLocks noGrp="1" noChangeArrowheads="1"/>
          </p:cNvSpPr>
          <p:nvPr>
            <p:ph type="body" sz="half" idx="1"/>
          </p:nvPr>
        </p:nvSpPr>
        <p:spPr>
          <a:xfrm>
            <a:off x="685800" y="1600200"/>
            <a:ext cx="7924800" cy="5029200"/>
          </a:xfrm>
        </p:spPr>
        <p:txBody>
          <a:bodyPr/>
          <a:lstStyle/>
          <a:p>
            <a:pPr eaLnBrk="1" hangingPunct="1">
              <a:lnSpc>
                <a:spcPct val="90000"/>
              </a:lnSpc>
            </a:pPr>
            <a:r>
              <a:rPr lang="en-US" altLang="en-US" sz="2400" smtClean="0"/>
              <a:t>Predominately in males (located on X chromosome --&gt; females need it on BOTH--&gt; less likely)</a:t>
            </a:r>
          </a:p>
          <a:p>
            <a:pPr eaLnBrk="1" hangingPunct="1">
              <a:lnSpc>
                <a:spcPct val="90000"/>
              </a:lnSpc>
            </a:pPr>
            <a:r>
              <a:rPr lang="en-US" altLang="en-US" sz="2400" smtClean="0"/>
              <a:t>Different kinds and degrees of colorblindness</a:t>
            </a:r>
          </a:p>
          <a:p>
            <a:pPr eaLnBrk="1" hangingPunct="1">
              <a:lnSpc>
                <a:spcPct val="90000"/>
              </a:lnSpc>
            </a:pPr>
            <a:r>
              <a:rPr lang="en-US" altLang="en-US" sz="2400" smtClean="0"/>
              <a:t>Cones each contain a set of light sensitive pigments which are sensitive over a range of wavelengths (blue, green, and red)</a:t>
            </a:r>
          </a:p>
          <a:p>
            <a:pPr eaLnBrk="1" hangingPunct="1">
              <a:lnSpc>
                <a:spcPct val="90000"/>
              </a:lnSpc>
            </a:pPr>
            <a:r>
              <a:rPr lang="en-US" altLang="en-US" sz="2400" smtClean="0"/>
              <a:t>Genes contain coding instructions for these pigment--&gt; when instructions are wrong, you are colorblind</a:t>
            </a:r>
          </a:p>
          <a:p>
            <a:pPr eaLnBrk="1" hangingPunct="1">
              <a:lnSpc>
                <a:spcPct val="90000"/>
              </a:lnSpc>
            </a:pPr>
            <a:r>
              <a:rPr lang="en-US" altLang="en-US" sz="2400" smtClean="0"/>
              <a:t>There is a shift</a:t>
            </a:r>
          </a:p>
          <a:p>
            <a:pPr lvl="1" eaLnBrk="1" hangingPunct="1">
              <a:lnSpc>
                <a:spcPct val="90000"/>
              </a:lnSpc>
            </a:pPr>
            <a:r>
              <a:rPr lang="en-US" altLang="en-US" sz="2000" smtClean="0"/>
              <a:t>i.e. “red weakness”---red seen more weakly--&gt; a violet color would appear blue</a:t>
            </a:r>
          </a:p>
          <a:p>
            <a:pPr eaLnBrk="1" hangingPunct="1">
              <a:lnSpc>
                <a:spcPct val="90000"/>
              </a:lnSpc>
            </a:pPr>
            <a:r>
              <a:rPr lang="en-US" altLang="en-US" sz="2400" smtClean="0">
                <a:hlinkClick r:id="rId3"/>
              </a:rPr>
              <a:t>Let's take a color visioning test!</a:t>
            </a:r>
            <a:endParaRPr lang="en-US" altLang="en-US" sz="2400" smtClean="0"/>
          </a:p>
          <a:p>
            <a:pPr eaLnBrk="1" hangingPunct="1">
              <a:lnSpc>
                <a:spcPct val="90000"/>
              </a:lnSpc>
            </a:pPr>
            <a:endParaRPr lang="en-US" altLang="en-US" sz="2400" smtClean="0"/>
          </a:p>
          <a:p>
            <a:pPr eaLnBrk="1" hangingPunct="1">
              <a:lnSpc>
                <a:spcPct val="90000"/>
              </a:lnSpc>
            </a:pPr>
            <a:endParaRPr lang="en-US" altLang="en-US" sz="2400" smtClean="0"/>
          </a:p>
        </p:txBody>
      </p:sp>
    </p:spTree>
    <p:extLst>
      <p:ext uri="{BB962C8B-B14F-4D97-AF65-F5344CB8AC3E}">
        <p14:creationId xmlns:p14="http://schemas.microsoft.com/office/powerpoint/2010/main" val="3543011499"/>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1203">
                                            <p:txEl>
                                              <p:pRg st="0" end="0"/>
                                            </p:txEl>
                                          </p:spTgt>
                                        </p:tgtEl>
                                        <p:attrNameLst>
                                          <p:attrName>style.visibility</p:attrName>
                                        </p:attrNameLst>
                                      </p:cBhvr>
                                      <p:to>
                                        <p:strVal val="visible"/>
                                      </p:to>
                                    </p:set>
                                    <p:animEffect transition="in" filter="circle(in)">
                                      <p:cBhvr>
                                        <p:cTn id="7" dur="2000"/>
                                        <p:tgtEl>
                                          <p:spTgt spid="5120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1203">
                                            <p:txEl>
                                              <p:pRg st="1" end="1"/>
                                            </p:txEl>
                                          </p:spTgt>
                                        </p:tgtEl>
                                        <p:attrNameLst>
                                          <p:attrName>style.visibility</p:attrName>
                                        </p:attrNameLst>
                                      </p:cBhvr>
                                      <p:to>
                                        <p:strVal val="visible"/>
                                      </p:to>
                                    </p:set>
                                    <p:animEffect transition="in" filter="circle(in)">
                                      <p:cBhvr>
                                        <p:cTn id="12" dur="2000"/>
                                        <p:tgtEl>
                                          <p:spTgt spid="5120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51203">
                                            <p:txEl>
                                              <p:pRg st="2" end="2"/>
                                            </p:txEl>
                                          </p:spTgt>
                                        </p:tgtEl>
                                        <p:attrNameLst>
                                          <p:attrName>style.visibility</p:attrName>
                                        </p:attrNameLst>
                                      </p:cBhvr>
                                      <p:to>
                                        <p:strVal val="visible"/>
                                      </p:to>
                                    </p:set>
                                    <p:animEffect transition="in" filter="circle(in)">
                                      <p:cBhvr>
                                        <p:cTn id="17" dur="2000"/>
                                        <p:tgtEl>
                                          <p:spTgt spid="5120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51203">
                                            <p:txEl>
                                              <p:pRg st="3" end="3"/>
                                            </p:txEl>
                                          </p:spTgt>
                                        </p:tgtEl>
                                        <p:attrNameLst>
                                          <p:attrName>style.visibility</p:attrName>
                                        </p:attrNameLst>
                                      </p:cBhvr>
                                      <p:to>
                                        <p:strVal val="visible"/>
                                      </p:to>
                                    </p:set>
                                    <p:animEffect transition="in" filter="circle(in)">
                                      <p:cBhvr>
                                        <p:cTn id="22" dur="2000"/>
                                        <p:tgtEl>
                                          <p:spTgt spid="5120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51203">
                                            <p:txEl>
                                              <p:pRg st="4" end="4"/>
                                            </p:txEl>
                                          </p:spTgt>
                                        </p:tgtEl>
                                        <p:attrNameLst>
                                          <p:attrName>style.visibility</p:attrName>
                                        </p:attrNameLst>
                                      </p:cBhvr>
                                      <p:to>
                                        <p:strVal val="visible"/>
                                      </p:to>
                                    </p:set>
                                    <p:animEffect transition="in" filter="circle(in)">
                                      <p:cBhvr>
                                        <p:cTn id="27" dur="2000"/>
                                        <p:tgtEl>
                                          <p:spTgt spid="5120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51203">
                                            <p:txEl>
                                              <p:pRg st="5" end="5"/>
                                            </p:txEl>
                                          </p:spTgt>
                                        </p:tgtEl>
                                        <p:attrNameLst>
                                          <p:attrName>style.visibility</p:attrName>
                                        </p:attrNameLst>
                                      </p:cBhvr>
                                      <p:to>
                                        <p:strVal val="visible"/>
                                      </p:to>
                                    </p:set>
                                    <p:animEffect transition="in" filter="circle(in)">
                                      <p:cBhvr>
                                        <p:cTn id="32" dur="2000"/>
                                        <p:tgtEl>
                                          <p:spTgt spid="51203">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51203">
                                            <p:txEl>
                                              <p:pRg st="6" end="6"/>
                                            </p:txEl>
                                          </p:spTgt>
                                        </p:tgtEl>
                                        <p:attrNameLst>
                                          <p:attrName>style.visibility</p:attrName>
                                        </p:attrNameLst>
                                      </p:cBhvr>
                                      <p:to>
                                        <p:strVal val="visible"/>
                                      </p:to>
                                    </p:set>
                                    <p:animEffect transition="in" filter="circle(in)">
                                      <p:cBhvr>
                                        <p:cTn id="37" dur="2000"/>
                                        <p:tgtEl>
                                          <p:spTgt spid="5120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build="p" bldLvl="2"/>
    </p:bldLst>
  </p:timing>
</p:sld>
</file>

<file path=ppt/slides/slide10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r>
              <a:rPr lang="en-US" sz="4800" b="1">
                <a:effectLst>
                  <a:outerShdw blurRad="38100" dist="38100" dir="2700000" algn="tl">
                    <a:srgbClr val="000000"/>
                  </a:outerShdw>
                </a:effectLst>
              </a:rPr>
              <a:t>Principle of Least Time</a:t>
            </a:r>
            <a:endParaRPr lang="en-US"/>
          </a:p>
        </p:txBody>
      </p:sp>
      <p:sp>
        <p:nvSpPr>
          <p:cNvPr id="84995" name="Rectangle 3"/>
          <p:cNvSpPr>
            <a:spLocks noGrp="1" noChangeArrowheads="1"/>
          </p:cNvSpPr>
          <p:nvPr>
            <p:ph type="body" idx="1"/>
          </p:nvPr>
        </p:nvSpPr>
        <p:spPr>
          <a:xfrm>
            <a:off x="838200" y="2362200"/>
            <a:ext cx="7772400" cy="2895600"/>
          </a:xfrm>
        </p:spPr>
        <p:txBody>
          <a:bodyPr/>
          <a:lstStyle/>
          <a:p>
            <a:r>
              <a:rPr lang="en-US" u="sng" dirty="0"/>
              <a:t>Fermat's principle</a:t>
            </a:r>
            <a:r>
              <a:rPr lang="en-US" dirty="0"/>
              <a:t> - light travels in straight lines and will take the path of least time </a:t>
            </a:r>
          </a:p>
          <a:p>
            <a:endParaRPr lang="en-US" dirty="0"/>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3657600"/>
            <a:ext cx="4114800" cy="30980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16837127"/>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84995">
                                            <p:txEl>
                                              <p:pRg st="0" end="0"/>
                                            </p:txEl>
                                          </p:spTgt>
                                        </p:tgtEl>
                                        <p:attrNameLst>
                                          <p:attrName>style.visibility</p:attrName>
                                        </p:attrNameLst>
                                      </p:cBhvr>
                                      <p:to>
                                        <p:strVal val="visible"/>
                                      </p:to>
                                    </p:set>
                                    <p:animEffect transition="in" filter="box(out)">
                                      <p:cBhvr>
                                        <p:cTn id="7" dur="500"/>
                                        <p:tgtEl>
                                          <p:spTgt spid="8499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5" grpId="0" build="p" bldLvl="5" autoUpdateAnimBg="0"/>
    </p:bldLst>
  </p:timing>
</p:sld>
</file>

<file path=ppt/slides/slide10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p:txBody>
          <a:bodyPr/>
          <a:lstStyle/>
          <a:p>
            <a:r>
              <a:rPr lang="en-US" b="1">
                <a:effectLst>
                  <a:outerShdw blurRad="38100" dist="38100" dir="2700000" algn="tl">
                    <a:srgbClr val="000000"/>
                  </a:outerShdw>
                </a:effectLst>
              </a:rPr>
              <a:t>Reflection Demonstrations</a:t>
            </a:r>
            <a:endParaRPr lang="en-US"/>
          </a:p>
        </p:txBody>
      </p:sp>
      <p:sp>
        <p:nvSpPr>
          <p:cNvPr id="106499" name="Rectangle 3"/>
          <p:cNvSpPr>
            <a:spLocks noGrp="1" noChangeArrowheads="1"/>
          </p:cNvSpPr>
          <p:nvPr>
            <p:ph type="body" idx="1"/>
          </p:nvPr>
        </p:nvSpPr>
        <p:spPr>
          <a:xfrm>
            <a:off x="1447800" y="1762125"/>
            <a:ext cx="7086600" cy="1952625"/>
          </a:xfrm>
        </p:spPr>
        <p:txBody>
          <a:bodyPr/>
          <a:lstStyle/>
          <a:p>
            <a:r>
              <a:rPr lang="en-US" dirty="0"/>
              <a:t>Convex and Concave Mirrors</a:t>
            </a:r>
          </a:p>
          <a:p>
            <a:r>
              <a:rPr lang="en-US" dirty="0" smtClean="0"/>
              <a:t>Candle </a:t>
            </a:r>
            <a:r>
              <a:rPr lang="en-US" dirty="0"/>
              <a:t>in Water Video</a:t>
            </a:r>
          </a:p>
          <a:p>
            <a:r>
              <a:rPr lang="en-US" dirty="0" smtClean="0"/>
              <a:t>Terminator </a:t>
            </a:r>
            <a:r>
              <a:rPr lang="en-US" dirty="0"/>
              <a:t>II </a:t>
            </a:r>
            <a:r>
              <a:rPr lang="en-US" dirty="0" smtClean="0"/>
              <a:t>Movie</a:t>
            </a:r>
          </a:p>
          <a:p>
            <a:endParaRPr lang="en-US" dirty="0"/>
          </a:p>
          <a:p>
            <a:endParaRPr lang="en-US" dirty="0"/>
          </a:p>
          <a:p>
            <a:endParaRPr lang="en-US" dirty="0"/>
          </a:p>
          <a:p>
            <a:endParaRPr lang="en-US" dirty="0"/>
          </a:p>
        </p:txBody>
      </p:sp>
      <p:pic>
        <p:nvPicPr>
          <p:cNvPr id="4" name="Picture 2" descr="t2rp00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3714750"/>
            <a:ext cx="8401050" cy="3143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115203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06499">
                                            <p:txEl>
                                              <p:pRg st="0" end="0"/>
                                            </p:txEl>
                                          </p:spTgt>
                                        </p:tgtEl>
                                        <p:attrNameLst>
                                          <p:attrName>style.visibility</p:attrName>
                                        </p:attrNameLst>
                                      </p:cBhvr>
                                      <p:to>
                                        <p:strVal val="visible"/>
                                      </p:to>
                                    </p:set>
                                    <p:animEffect transition="in" filter="box(out)">
                                      <p:cBhvr>
                                        <p:cTn id="7" dur="500"/>
                                        <p:tgtEl>
                                          <p:spTgt spid="10649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06499">
                                            <p:txEl>
                                              <p:pRg st="1" end="1"/>
                                            </p:txEl>
                                          </p:spTgt>
                                        </p:tgtEl>
                                        <p:attrNameLst>
                                          <p:attrName>style.visibility</p:attrName>
                                        </p:attrNameLst>
                                      </p:cBhvr>
                                      <p:to>
                                        <p:strVal val="visible"/>
                                      </p:to>
                                    </p:set>
                                    <p:animEffect transition="in" filter="box(out)">
                                      <p:cBhvr>
                                        <p:cTn id="12" dur="500"/>
                                        <p:tgtEl>
                                          <p:spTgt spid="106499">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106499">
                                            <p:txEl>
                                              <p:pRg st="2" end="2"/>
                                            </p:txEl>
                                          </p:spTgt>
                                        </p:tgtEl>
                                        <p:attrNameLst>
                                          <p:attrName>style.visibility</p:attrName>
                                        </p:attrNameLst>
                                      </p:cBhvr>
                                      <p:to>
                                        <p:strVal val="visible"/>
                                      </p:to>
                                    </p:set>
                                    <p:animEffect transition="in" filter="box(out)">
                                      <p:cBhvr>
                                        <p:cTn id="17" dur="500"/>
                                        <p:tgtEl>
                                          <p:spTgt spid="106499">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99" grpId="0" build="p" autoUpdateAnimBg="0"/>
    </p:bldLst>
  </p:timing>
</p:sld>
</file>

<file path=ppt/slides/slide10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a:xfrm>
            <a:off x="457200" y="274638"/>
            <a:ext cx="3505200" cy="1143000"/>
          </a:xfrm>
        </p:spPr>
        <p:txBody>
          <a:bodyPr/>
          <a:lstStyle/>
          <a:p>
            <a:r>
              <a:rPr lang="en-US" sz="6000" b="1" dirty="0">
                <a:effectLst>
                  <a:outerShdw blurRad="38100" dist="38100" dir="2700000" algn="tl">
                    <a:srgbClr val="000000"/>
                  </a:outerShdw>
                </a:effectLst>
              </a:rPr>
              <a:t>Refraction</a:t>
            </a:r>
            <a:endParaRPr lang="en-US" dirty="0"/>
          </a:p>
        </p:txBody>
      </p:sp>
      <p:sp>
        <p:nvSpPr>
          <p:cNvPr id="90115" name="Rectangle 3"/>
          <p:cNvSpPr>
            <a:spLocks noGrp="1" noChangeArrowheads="1"/>
          </p:cNvSpPr>
          <p:nvPr>
            <p:ph type="body" idx="1"/>
          </p:nvPr>
        </p:nvSpPr>
        <p:spPr>
          <a:xfrm>
            <a:off x="4191000" y="609600"/>
            <a:ext cx="4495800" cy="3586009"/>
          </a:xfrm>
        </p:spPr>
        <p:txBody>
          <a:bodyPr>
            <a:normAutofit fontScale="92500"/>
          </a:bodyPr>
          <a:lstStyle/>
          <a:p>
            <a:r>
              <a:rPr lang="en-US" dirty="0"/>
              <a:t>Refraction is the bending of light when it passes from one transparent medium to another.</a:t>
            </a:r>
          </a:p>
          <a:p>
            <a:r>
              <a:rPr lang="en-US" dirty="0" smtClean="0"/>
              <a:t>This </a:t>
            </a:r>
            <a:r>
              <a:rPr lang="en-US" dirty="0"/>
              <a:t>bending is caused by differences in the speed of light in the media.  </a:t>
            </a:r>
          </a:p>
        </p:txBody>
      </p:sp>
      <p:pic>
        <p:nvPicPr>
          <p:cNvPr id="1536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9762"/>
          <a:stretch/>
        </p:blipFill>
        <p:spPr bwMode="auto">
          <a:xfrm>
            <a:off x="152400" y="2035276"/>
            <a:ext cx="3648456" cy="26129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36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57750" y="4195609"/>
            <a:ext cx="4286250" cy="2657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36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 y="4727613"/>
            <a:ext cx="4857750" cy="21303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453380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90115">
                                            <p:txEl>
                                              <p:pRg st="0" end="0"/>
                                            </p:txEl>
                                          </p:spTgt>
                                        </p:tgtEl>
                                        <p:attrNameLst>
                                          <p:attrName>style.visibility</p:attrName>
                                        </p:attrNameLst>
                                      </p:cBhvr>
                                      <p:to>
                                        <p:strVal val="visible"/>
                                      </p:to>
                                    </p:set>
                                    <p:animEffect transition="in" filter="box(out)">
                                      <p:cBhvr>
                                        <p:cTn id="7" dur="500"/>
                                        <p:tgtEl>
                                          <p:spTgt spid="9011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90115">
                                            <p:txEl>
                                              <p:pRg st="1" end="1"/>
                                            </p:txEl>
                                          </p:spTgt>
                                        </p:tgtEl>
                                        <p:attrNameLst>
                                          <p:attrName>style.visibility</p:attrName>
                                        </p:attrNameLst>
                                      </p:cBhvr>
                                      <p:to>
                                        <p:strVal val="visible"/>
                                      </p:to>
                                    </p:set>
                                    <p:animEffect transition="in" filter="box(out)">
                                      <p:cBhvr>
                                        <p:cTn id="12" dur="500"/>
                                        <p:tgtEl>
                                          <p:spTgt spid="90115">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5" grpId="0" build="p" bldLvl="5" autoUpdateAnimBg="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r>
              <a:rPr lang="en-US" sz="5400" b="1">
                <a:effectLst>
                  <a:outerShdw blurRad="38100" dist="38100" dir="2700000" algn="tl">
                    <a:srgbClr val="000000"/>
                  </a:outerShdw>
                </a:effectLst>
              </a:rPr>
              <a:t>Refraction</a:t>
            </a:r>
            <a:endParaRPr lang="en-US"/>
          </a:p>
        </p:txBody>
      </p:sp>
      <p:sp>
        <p:nvSpPr>
          <p:cNvPr id="111619" name="Rectangle 3"/>
          <p:cNvSpPr>
            <a:spLocks noChangeArrowheads="1"/>
          </p:cNvSpPr>
          <p:nvPr/>
        </p:nvSpPr>
        <p:spPr bwMode="auto">
          <a:xfrm>
            <a:off x="1828800" y="4495800"/>
            <a:ext cx="5791200" cy="2057400"/>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p>
        </p:txBody>
      </p:sp>
      <p:sp>
        <p:nvSpPr>
          <p:cNvPr id="111620" name="Text Box 4"/>
          <p:cNvSpPr txBox="1">
            <a:spLocks noChangeArrowheads="1"/>
          </p:cNvSpPr>
          <p:nvPr/>
        </p:nvSpPr>
        <p:spPr bwMode="auto">
          <a:xfrm>
            <a:off x="1981200" y="4648200"/>
            <a:ext cx="1336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b="1">
                <a:solidFill>
                  <a:schemeClr val="bg2"/>
                </a:solidFill>
              </a:rPr>
              <a:t>WATER</a:t>
            </a:r>
          </a:p>
        </p:txBody>
      </p:sp>
      <p:sp>
        <p:nvSpPr>
          <p:cNvPr id="111621" name="Text Box 5"/>
          <p:cNvSpPr txBox="1">
            <a:spLocks noChangeArrowheads="1"/>
          </p:cNvSpPr>
          <p:nvPr/>
        </p:nvSpPr>
        <p:spPr bwMode="auto">
          <a:xfrm>
            <a:off x="1981200" y="3962400"/>
            <a:ext cx="7445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b="1"/>
              <a:t>AIR</a:t>
            </a:r>
            <a:endParaRPr lang="en-US" b="1">
              <a:solidFill>
                <a:schemeClr val="bg2"/>
              </a:solidFill>
            </a:endParaRPr>
          </a:p>
        </p:txBody>
      </p:sp>
      <p:sp>
        <p:nvSpPr>
          <p:cNvPr id="111622" name="Line 6"/>
          <p:cNvSpPr>
            <a:spLocks noChangeShapeType="1"/>
          </p:cNvSpPr>
          <p:nvPr/>
        </p:nvSpPr>
        <p:spPr bwMode="auto">
          <a:xfrm>
            <a:off x="2590800" y="2743200"/>
            <a:ext cx="2133600" cy="1752600"/>
          </a:xfrm>
          <a:prstGeom prst="line">
            <a:avLst/>
          </a:prstGeom>
          <a:noFill/>
          <a:ln w="38100" cap="sq">
            <a:solidFill>
              <a:schemeClr val="tx1"/>
            </a:solidFill>
            <a:round/>
            <a:headEnd type="triangl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623" name="Line 7"/>
          <p:cNvSpPr>
            <a:spLocks noChangeShapeType="1"/>
          </p:cNvSpPr>
          <p:nvPr/>
        </p:nvSpPr>
        <p:spPr bwMode="auto">
          <a:xfrm>
            <a:off x="4724400" y="4495800"/>
            <a:ext cx="609600" cy="1828800"/>
          </a:xfrm>
          <a:prstGeom prst="line">
            <a:avLst/>
          </a:prstGeom>
          <a:noFill/>
          <a:ln w="38100" cap="sq">
            <a:solidFill>
              <a:schemeClr val="tx1"/>
            </a:solidFill>
            <a:round/>
            <a:headEnd type="triangl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624" name="Line 8"/>
          <p:cNvSpPr>
            <a:spLocks noChangeShapeType="1"/>
          </p:cNvSpPr>
          <p:nvPr/>
        </p:nvSpPr>
        <p:spPr bwMode="auto">
          <a:xfrm>
            <a:off x="4724400" y="4495800"/>
            <a:ext cx="762000" cy="685800"/>
          </a:xfrm>
          <a:prstGeom prst="line">
            <a:avLst/>
          </a:prstGeom>
          <a:noFill/>
          <a:ln w="12700" cap="rnd">
            <a:solidFill>
              <a:schemeClr val="tx1"/>
            </a:solidFill>
            <a:prstDash val="sysDot"/>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629" name="Text Box 13"/>
          <p:cNvSpPr txBox="1">
            <a:spLocks noChangeArrowheads="1"/>
          </p:cNvSpPr>
          <p:nvPr/>
        </p:nvSpPr>
        <p:spPr bwMode="auto">
          <a:xfrm>
            <a:off x="1752600" y="2362200"/>
            <a:ext cx="11144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000"/>
              <a:t>Observer</a:t>
            </a:r>
            <a:endParaRPr lang="en-US"/>
          </a:p>
        </p:txBody>
      </p:sp>
      <p:grpSp>
        <p:nvGrpSpPr>
          <p:cNvPr id="111636" name="Group 20"/>
          <p:cNvGrpSpPr>
            <a:grpSpLocks/>
          </p:cNvGrpSpPr>
          <p:nvPr/>
        </p:nvGrpSpPr>
        <p:grpSpPr bwMode="auto">
          <a:xfrm>
            <a:off x="5334000" y="6248400"/>
            <a:ext cx="533400" cy="228600"/>
            <a:chOff x="3360" y="3936"/>
            <a:chExt cx="336" cy="144"/>
          </a:xfrm>
        </p:grpSpPr>
        <p:sp>
          <p:nvSpPr>
            <p:cNvPr id="111630" name="Oval 14"/>
            <p:cNvSpPr>
              <a:spLocks noChangeArrowheads="1"/>
            </p:cNvSpPr>
            <p:nvPr/>
          </p:nvSpPr>
          <p:spPr bwMode="auto">
            <a:xfrm>
              <a:off x="3360" y="3984"/>
              <a:ext cx="336" cy="48"/>
            </a:xfrm>
            <a:prstGeom prst="ellipse">
              <a:avLst/>
            </a:prstGeom>
            <a:solidFill>
              <a:schemeClr val="tx1"/>
            </a:solidFill>
            <a:ln w="12700" cap="sq">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631" name="Oval 15"/>
            <p:cNvSpPr>
              <a:spLocks noChangeArrowheads="1"/>
            </p:cNvSpPr>
            <p:nvPr/>
          </p:nvSpPr>
          <p:spPr bwMode="auto">
            <a:xfrm>
              <a:off x="3648" y="3936"/>
              <a:ext cx="48" cy="144"/>
            </a:xfrm>
            <a:prstGeom prst="ellipse">
              <a:avLst/>
            </a:prstGeom>
            <a:solidFill>
              <a:schemeClr val="tx1"/>
            </a:solidFill>
            <a:ln w="12700" cap="sq">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11632" name="Text Box 16"/>
          <p:cNvSpPr txBox="1">
            <a:spLocks noChangeArrowheads="1"/>
          </p:cNvSpPr>
          <p:nvPr/>
        </p:nvSpPr>
        <p:spPr bwMode="auto">
          <a:xfrm>
            <a:off x="5867400" y="6172200"/>
            <a:ext cx="11636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000">
                <a:solidFill>
                  <a:schemeClr val="bg2"/>
                </a:solidFill>
              </a:rPr>
              <a:t>True Fish</a:t>
            </a:r>
            <a:endParaRPr lang="en-US" sz="2000"/>
          </a:p>
        </p:txBody>
      </p:sp>
      <p:grpSp>
        <p:nvGrpSpPr>
          <p:cNvPr id="111637" name="Group 21"/>
          <p:cNvGrpSpPr>
            <a:grpSpLocks/>
          </p:cNvGrpSpPr>
          <p:nvPr/>
        </p:nvGrpSpPr>
        <p:grpSpPr bwMode="auto">
          <a:xfrm>
            <a:off x="5334000" y="5181600"/>
            <a:ext cx="533400" cy="228600"/>
            <a:chOff x="3360" y="3264"/>
            <a:chExt cx="336" cy="144"/>
          </a:xfrm>
        </p:grpSpPr>
        <p:sp>
          <p:nvSpPr>
            <p:cNvPr id="111633" name="Oval 17"/>
            <p:cNvSpPr>
              <a:spLocks noChangeArrowheads="1"/>
            </p:cNvSpPr>
            <p:nvPr/>
          </p:nvSpPr>
          <p:spPr bwMode="auto">
            <a:xfrm>
              <a:off x="3360" y="3312"/>
              <a:ext cx="336" cy="48"/>
            </a:xfrm>
            <a:prstGeom prst="ellipse">
              <a:avLst/>
            </a:prstGeom>
            <a:solidFill>
              <a:srgbClr val="FF0000"/>
            </a:solidFill>
            <a:ln w="12700" cap="sq">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634" name="Oval 18"/>
            <p:cNvSpPr>
              <a:spLocks noChangeArrowheads="1"/>
            </p:cNvSpPr>
            <p:nvPr/>
          </p:nvSpPr>
          <p:spPr bwMode="auto">
            <a:xfrm>
              <a:off x="3648" y="3264"/>
              <a:ext cx="48" cy="144"/>
            </a:xfrm>
            <a:prstGeom prst="ellipse">
              <a:avLst/>
            </a:prstGeom>
            <a:solidFill>
              <a:srgbClr val="FF0000"/>
            </a:solidFill>
            <a:ln w="12700" cap="sq">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11635" name="Text Box 19"/>
          <p:cNvSpPr txBox="1">
            <a:spLocks noChangeArrowheads="1"/>
          </p:cNvSpPr>
          <p:nvPr/>
        </p:nvSpPr>
        <p:spPr bwMode="auto">
          <a:xfrm>
            <a:off x="5867400" y="5105400"/>
            <a:ext cx="12192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000">
                <a:solidFill>
                  <a:srgbClr val="FF0000"/>
                </a:solidFill>
              </a:rPr>
              <a:t>False Fish</a:t>
            </a:r>
            <a:endParaRPr lang="en-US" sz="2000"/>
          </a:p>
        </p:txBody>
      </p:sp>
    </p:spTree>
    <p:extLst>
      <p:ext uri="{BB962C8B-B14F-4D97-AF65-F5344CB8AC3E}">
        <p14:creationId xmlns:p14="http://schemas.microsoft.com/office/powerpoint/2010/main" val="243335387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1161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11620"/>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11621"/>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6" fill="hold" grpId="0" nodeType="clickEffect">
                                  <p:stCondLst>
                                    <p:cond delay="0"/>
                                  </p:stCondLst>
                                  <p:childTnLst>
                                    <p:set>
                                      <p:cBhvr>
                                        <p:cTn id="18" dur="1" fill="hold">
                                          <p:stCondLst>
                                            <p:cond delay="0"/>
                                          </p:stCondLst>
                                        </p:cTn>
                                        <p:tgtEl>
                                          <p:spTgt spid="111623"/>
                                        </p:tgtEl>
                                        <p:attrNameLst>
                                          <p:attrName>style.visibility</p:attrName>
                                        </p:attrNameLst>
                                      </p:cBhvr>
                                      <p:to>
                                        <p:strVal val="visible"/>
                                      </p:to>
                                    </p:set>
                                    <p:anim calcmode="lin" valueType="num">
                                      <p:cBhvr additive="base">
                                        <p:cTn id="19" dur="500" fill="hold"/>
                                        <p:tgtEl>
                                          <p:spTgt spid="111623"/>
                                        </p:tgtEl>
                                        <p:attrNameLst>
                                          <p:attrName>ppt_x</p:attrName>
                                        </p:attrNameLst>
                                      </p:cBhvr>
                                      <p:tavLst>
                                        <p:tav tm="0">
                                          <p:val>
                                            <p:strVal val="1+#ppt_w/2"/>
                                          </p:val>
                                        </p:tav>
                                        <p:tav tm="100000">
                                          <p:val>
                                            <p:strVal val="#ppt_x"/>
                                          </p:val>
                                        </p:tav>
                                      </p:tavLst>
                                    </p:anim>
                                    <p:anim calcmode="lin" valueType="num">
                                      <p:cBhvr additive="base">
                                        <p:cTn id="20" dur="500" fill="hold"/>
                                        <p:tgtEl>
                                          <p:spTgt spid="111623"/>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2" name="LASER.WAV"/>
                                        </p:tgtEl>
                                      </p:cMediaNode>
                                    </p:audio>
                                  </p:sub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6" fill="hold" grpId="0" nodeType="clickEffect">
                                  <p:stCondLst>
                                    <p:cond delay="0"/>
                                  </p:stCondLst>
                                  <p:childTnLst>
                                    <p:set>
                                      <p:cBhvr>
                                        <p:cTn id="24" dur="1" fill="hold">
                                          <p:stCondLst>
                                            <p:cond delay="0"/>
                                          </p:stCondLst>
                                        </p:cTn>
                                        <p:tgtEl>
                                          <p:spTgt spid="111622"/>
                                        </p:tgtEl>
                                        <p:attrNameLst>
                                          <p:attrName>style.visibility</p:attrName>
                                        </p:attrNameLst>
                                      </p:cBhvr>
                                      <p:to>
                                        <p:strVal val="visible"/>
                                      </p:to>
                                    </p:set>
                                    <p:anim calcmode="lin" valueType="num">
                                      <p:cBhvr additive="base">
                                        <p:cTn id="25" dur="500" fill="hold"/>
                                        <p:tgtEl>
                                          <p:spTgt spid="111622"/>
                                        </p:tgtEl>
                                        <p:attrNameLst>
                                          <p:attrName>ppt_x</p:attrName>
                                        </p:attrNameLst>
                                      </p:cBhvr>
                                      <p:tavLst>
                                        <p:tav tm="0">
                                          <p:val>
                                            <p:strVal val="1+#ppt_w/2"/>
                                          </p:val>
                                        </p:tav>
                                        <p:tav tm="100000">
                                          <p:val>
                                            <p:strVal val="#ppt_x"/>
                                          </p:val>
                                        </p:tav>
                                      </p:tavLst>
                                    </p:anim>
                                    <p:anim calcmode="lin" valueType="num">
                                      <p:cBhvr additive="base">
                                        <p:cTn id="26" dur="500" fill="hold"/>
                                        <p:tgtEl>
                                          <p:spTgt spid="111622"/>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2" name="LASER.WAV"/>
                                        </p:tgtEl>
                                      </p:cMediaNode>
                                    </p:audio>
                                  </p:sub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111629"/>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111624"/>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499"/>
                                          </p:stCondLst>
                                        </p:cTn>
                                        <p:tgtEl>
                                          <p:spTgt spid="111636"/>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111632"/>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nodeType="clickEffect">
                                  <p:stCondLst>
                                    <p:cond delay="0"/>
                                  </p:stCondLst>
                                  <p:childTnLst>
                                    <p:set>
                                      <p:cBhvr>
                                        <p:cTn id="46" dur="1" fill="hold">
                                          <p:stCondLst>
                                            <p:cond delay="499"/>
                                          </p:stCondLst>
                                        </p:cTn>
                                        <p:tgtEl>
                                          <p:spTgt spid="111637"/>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grpId="0" nodeType="clickEffect">
                                  <p:stCondLst>
                                    <p:cond delay="0"/>
                                  </p:stCondLst>
                                  <p:childTnLst>
                                    <p:set>
                                      <p:cBhvr>
                                        <p:cTn id="50" dur="1" fill="hold">
                                          <p:stCondLst>
                                            <p:cond delay="499"/>
                                          </p:stCondLst>
                                        </p:cTn>
                                        <p:tgtEl>
                                          <p:spTgt spid="1116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animBg="1" autoUpdateAnimBg="0"/>
      <p:bldP spid="111620" grpId="0" autoUpdateAnimBg="0"/>
      <p:bldP spid="111621" grpId="0" autoUpdateAnimBg="0"/>
      <p:bldP spid="111622" grpId="0" animBg="1"/>
      <p:bldP spid="111623" grpId="0" animBg="1"/>
      <p:bldP spid="111624" grpId="0" animBg="1"/>
      <p:bldP spid="111629" grpId="0" autoUpdateAnimBg="0"/>
      <p:bldP spid="111632" grpId="0" autoUpdateAnimBg="0"/>
      <p:bldP spid="111635" grpId="0" autoUpdateAnimBg="0"/>
    </p:bldLst>
  </p:timing>
</p:sld>
</file>

<file path=ppt/slides/slide10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r>
              <a:rPr lang="en-US" b="1">
                <a:effectLst>
                  <a:outerShdw blurRad="38100" dist="38100" dir="2700000" algn="tl">
                    <a:srgbClr val="000000"/>
                  </a:outerShdw>
                </a:effectLst>
              </a:rPr>
              <a:t>Atmospheric Refraction</a:t>
            </a:r>
            <a:endParaRPr lang="en-US"/>
          </a:p>
        </p:txBody>
      </p:sp>
      <p:sp>
        <p:nvSpPr>
          <p:cNvPr id="107523" name="Rectangle 3"/>
          <p:cNvSpPr>
            <a:spLocks noGrp="1" noChangeArrowheads="1"/>
          </p:cNvSpPr>
          <p:nvPr>
            <p:ph type="body" idx="1"/>
          </p:nvPr>
        </p:nvSpPr>
        <p:spPr>
          <a:xfrm>
            <a:off x="1524000" y="2286000"/>
            <a:ext cx="5029200" cy="4114800"/>
          </a:xfrm>
        </p:spPr>
        <p:txBody>
          <a:bodyPr/>
          <a:lstStyle/>
          <a:p>
            <a:r>
              <a:rPr lang="en-US" dirty="0"/>
              <a:t>Our atmosphere can bend light and create distorted images called </a:t>
            </a:r>
            <a:r>
              <a:rPr lang="en-US" u="sng" dirty="0"/>
              <a:t>mirages</a:t>
            </a:r>
            <a:r>
              <a:rPr lang="en-US" dirty="0"/>
              <a:t>. </a:t>
            </a:r>
          </a:p>
          <a:p>
            <a:endParaRPr lang="en-US" dirty="0"/>
          </a:p>
          <a:p>
            <a:endParaRPr lang="en-US" dirty="0"/>
          </a:p>
        </p:txBody>
      </p:sp>
      <p:pic>
        <p:nvPicPr>
          <p:cNvPr id="4" name="Picture 3"/>
          <p:cNvPicPr/>
          <p:nvPr/>
        </p:nvPicPr>
        <p:blipFill>
          <a:blip r:embed="rId3" cstate="print">
            <a:extLst>
              <a:ext uri="{28A0092B-C50C-407E-A947-70E740481C1C}">
                <a14:useLocalDpi xmlns:a14="http://schemas.microsoft.com/office/drawing/2010/main" val="0"/>
              </a:ext>
            </a:extLst>
          </a:blip>
          <a:stretch>
            <a:fillRect/>
          </a:stretch>
        </p:blipFill>
        <p:spPr>
          <a:xfrm>
            <a:off x="1219200" y="4800600"/>
            <a:ext cx="6324600" cy="1943100"/>
          </a:xfrm>
          <a:prstGeom prst="rect">
            <a:avLst/>
          </a:prstGeom>
        </p:spPr>
      </p:pic>
      <p:pic>
        <p:nvPicPr>
          <p:cNvPr id="5" name="Picture 4"/>
          <p:cNvPicPr/>
          <p:nvPr/>
        </p:nvPicPr>
        <p:blipFill>
          <a:blip r:embed="rId4">
            <a:extLst>
              <a:ext uri="{28A0092B-C50C-407E-A947-70E740481C1C}">
                <a14:useLocalDpi xmlns:a14="http://schemas.microsoft.com/office/drawing/2010/main" val="0"/>
              </a:ext>
            </a:extLst>
          </a:blip>
          <a:stretch>
            <a:fillRect/>
          </a:stretch>
        </p:blipFill>
        <p:spPr>
          <a:xfrm>
            <a:off x="6605588" y="1447800"/>
            <a:ext cx="2538412" cy="1859597"/>
          </a:xfrm>
          <a:prstGeom prst="rect">
            <a:avLst/>
          </a:prstGeom>
        </p:spPr>
      </p:pic>
    </p:spTree>
    <p:extLst>
      <p:ext uri="{BB962C8B-B14F-4D97-AF65-F5344CB8AC3E}">
        <p14:creationId xmlns:p14="http://schemas.microsoft.com/office/powerpoint/2010/main" val="338378925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07523">
                                            <p:txEl>
                                              <p:pRg st="0" end="0"/>
                                            </p:txEl>
                                          </p:spTgt>
                                        </p:tgtEl>
                                        <p:attrNameLst>
                                          <p:attrName>style.visibility</p:attrName>
                                        </p:attrNameLst>
                                      </p:cBhvr>
                                      <p:to>
                                        <p:strVal val="visible"/>
                                      </p:to>
                                    </p:set>
                                    <p:animEffect transition="in" filter="box(out)">
                                      <p:cBhvr>
                                        <p:cTn id="7" dur="500"/>
                                        <p:tgtEl>
                                          <p:spTgt spid="10752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3" grpId="0" build="p" autoUpdateAnimBg="0"/>
    </p:bldLst>
  </p:timing>
</p:sld>
</file>

<file path=ppt/slides/slide10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r>
              <a:rPr lang="en-US" sz="6000" b="1">
                <a:effectLst>
                  <a:outerShdw blurRad="38100" dist="38100" dir="2700000" algn="tl">
                    <a:srgbClr val="000000"/>
                  </a:outerShdw>
                </a:effectLst>
              </a:rPr>
              <a:t>Lenses</a:t>
            </a:r>
            <a:endParaRPr lang="en-US"/>
          </a:p>
        </p:txBody>
      </p:sp>
      <p:sp>
        <p:nvSpPr>
          <p:cNvPr id="93187" name="Rectangle 3"/>
          <p:cNvSpPr>
            <a:spLocks noGrp="1" noChangeArrowheads="1"/>
          </p:cNvSpPr>
          <p:nvPr>
            <p:ph type="body" idx="1"/>
          </p:nvPr>
        </p:nvSpPr>
        <p:spPr>
          <a:xfrm>
            <a:off x="685800" y="1981200"/>
            <a:ext cx="7772400" cy="4114800"/>
          </a:xfrm>
        </p:spPr>
        <p:txBody>
          <a:bodyPr/>
          <a:lstStyle/>
          <a:p>
            <a:r>
              <a:rPr lang="en-US" u="sng"/>
              <a:t>Converging Lens</a:t>
            </a:r>
            <a:endParaRPr lang="en-US"/>
          </a:p>
          <a:p>
            <a:pPr lvl="2"/>
            <a:r>
              <a:rPr lang="en-US" i="1"/>
              <a:t>A lens that is thicker in the middle and refracts parallel light rays passing through to a focus.</a:t>
            </a:r>
            <a:endParaRPr lang="en-US"/>
          </a:p>
          <a:p>
            <a:r>
              <a:rPr lang="en-US" u="sng"/>
              <a:t>Diverging Lens</a:t>
            </a:r>
            <a:endParaRPr lang="en-US"/>
          </a:p>
          <a:p>
            <a:pPr lvl="2"/>
            <a:r>
              <a:rPr lang="en-US" i="1"/>
              <a:t>A lens that is thinner in the middle than at the edges, causing parallel light rays to diverge.</a:t>
            </a:r>
            <a:endParaRPr lang="en-US"/>
          </a:p>
        </p:txBody>
      </p:sp>
      <p:pic>
        <p:nvPicPr>
          <p:cNvPr id="4" name="Picture 3"/>
          <p:cNvPicPr/>
          <p:nvPr/>
        </p:nvPicPr>
        <p:blipFill>
          <a:blip r:embed="rId3">
            <a:extLst>
              <a:ext uri="{28A0092B-C50C-407E-A947-70E740481C1C}">
                <a14:useLocalDpi xmlns:a14="http://schemas.microsoft.com/office/drawing/2010/main" val="0"/>
              </a:ext>
            </a:extLst>
          </a:blip>
          <a:stretch>
            <a:fillRect/>
          </a:stretch>
        </p:blipFill>
        <p:spPr>
          <a:xfrm>
            <a:off x="5905500" y="5181600"/>
            <a:ext cx="3238500" cy="1495425"/>
          </a:xfrm>
          <a:prstGeom prst="rect">
            <a:avLst/>
          </a:prstGeom>
        </p:spPr>
      </p:pic>
      <p:pic>
        <p:nvPicPr>
          <p:cNvPr id="2253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66592" y="5314949"/>
            <a:ext cx="2546672" cy="1123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53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2254" y="5295899"/>
            <a:ext cx="2537146" cy="1506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6018600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93187">
                                            <p:txEl>
                                              <p:pRg st="0" end="0"/>
                                            </p:txEl>
                                          </p:spTgt>
                                        </p:tgtEl>
                                        <p:attrNameLst>
                                          <p:attrName>style.visibility</p:attrName>
                                        </p:attrNameLst>
                                      </p:cBhvr>
                                      <p:to>
                                        <p:strVal val="visible"/>
                                      </p:to>
                                    </p:set>
                                    <p:animEffect transition="in" filter="box(out)">
                                      <p:cBhvr>
                                        <p:cTn id="7" dur="500"/>
                                        <p:tgtEl>
                                          <p:spTgt spid="93187">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93187">
                                            <p:txEl>
                                              <p:pRg st="1" end="1"/>
                                            </p:txEl>
                                          </p:spTgt>
                                        </p:tgtEl>
                                        <p:attrNameLst>
                                          <p:attrName>style.visibility</p:attrName>
                                        </p:attrNameLst>
                                      </p:cBhvr>
                                      <p:to>
                                        <p:strVal val="visible"/>
                                      </p:to>
                                    </p:set>
                                    <p:animEffect transition="in" filter="box(out)">
                                      <p:cBhvr>
                                        <p:cTn id="12" dur="500"/>
                                        <p:tgtEl>
                                          <p:spTgt spid="93187">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93187">
                                            <p:txEl>
                                              <p:pRg st="2" end="2"/>
                                            </p:txEl>
                                          </p:spTgt>
                                        </p:tgtEl>
                                        <p:attrNameLst>
                                          <p:attrName>style.visibility</p:attrName>
                                        </p:attrNameLst>
                                      </p:cBhvr>
                                      <p:to>
                                        <p:strVal val="visible"/>
                                      </p:to>
                                    </p:set>
                                    <p:animEffect transition="in" filter="box(out)">
                                      <p:cBhvr>
                                        <p:cTn id="17" dur="500"/>
                                        <p:tgtEl>
                                          <p:spTgt spid="93187">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93187">
                                            <p:txEl>
                                              <p:pRg st="3" end="3"/>
                                            </p:txEl>
                                          </p:spTgt>
                                        </p:tgtEl>
                                        <p:attrNameLst>
                                          <p:attrName>style.visibility</p:attrName>
                                        </p:attrNameLst>
                                      </p:cBhvr>
                                      <p:to>
                                        <p:strVal val="visible"/>
                                      </p:to>
                                    </p:set>
                                    <p:animEffect transition="in" filter="box(out)">
                                      <p:cBhvr>
                                        <p:cTn id="22" dur="500"/>
                                        <p:tgtEl>
                                          <p:spTgt spid="93187">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7" grpId="0" build="p" bldLvl="5" autoUpdateAnimBg="0"/>
    </p:bldLst>
  </p:timing>
</p:sld>
</file>

<file path=ppt/slides/slide10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a:xfrm>
            <a:off x="457200" y="274638"/>
            <a:ext cx="5143500" cy="1325562"/>
          </a:xfrm>
        </p:spPr>
        <p:txBody>
          <a:bodyPr>
            <a:normAutofit fontScale="90000"/>
          </a:bodyPr>
          <a:lstStyle/>
          <a:p>
            <a:r>
              <a:rPr lang="en-US" sz="4800" b="1" dirty="0">
                <a:effectLst>
                  <a:outerShdw blurRad="38100" dist="38100" dir="2700000" algn="tl">
                    <a:srgbClr val="000000"/>
                  </a:outerShdw>
                </a:effectLst>
              </a:rPr>
              <a:t>Total Internal Reflection...</a:t>
            </a:r>
            <a:endParaRPr lang="en-US" dirty="0"/>
          </a:p>
        </p:txBody>
      </p:sp>
      <p:sp>
        <p:nvSpPr>
          <p:cNvPr id="94211" name="Rectangle 3"/>
          <p:cNvSpPr>
            <a:spLocks noGrp="1" noChangeArrowheads="1"/>
          </p:cNvSpPr>
          <p:nvPr>
            <p:ph type="body" idx="1"/>
          </p:nvPr>
        </p:nvSpPr>
        <p:spPr>
          <a:xfrm>
            <a:off x="838200" y="2362200"/>
            <a:ext cx="7772400" cy="2362200"/>
          </a:xfrm>
        </p:spPr>
        <p:txBody>
          <a:bodyPr/>
          <a:lstStyle/>
          <a:p>
            <a:r>
              <a:rPr lang="en-US"/>
              <a:t>…is the total reflection of light traveling in a medium when it strikes a surface of a less dense medium</a:t>
            </a:r>
          </a:p>
        </p:txBody>
      </p:sp>
      <p:pic>
        <p:nvPicPr>
          <p:cNvPr id="4" name="Picture 3"/>
          <p:cNvPicPr/>
          <p:nvPr/>
        </p:nvPicPr>
        <p:blipFill>
          <a:blip r:embed="rId3">
            <a:extLst>
              <a:ext uri="{28A0092B-C50C-407E-A947-70E740481C1C}">
                <a14:useLocalDpi xmlns:a14="http://schemas.microsoft.com/office/drawing/2010/main" val="0"/>
              </a:ext>
            </a:extLst>
          </a:blip>
          <a:stretch>
            <a:fillRect/>
          </a:stretch>
        </p:blipFill>
        <p:spPr>
          <a:xfrm>
            <a:off x="5924550" y="0"/>
            <a:ext cx="1981200" cy="2324100"/>
          </a:xfrm>
          <a:prstGeom prst="rect">
            <a:avLst/>
          </a:prstGeom>
        </p:spPr>
      </p:pic>
      <p:pic>
        <p:nvPicPr>
          <p:cNvPr id="5" name="Picture 4"/>
          <p:cNvPicPr/>
          <p:nvPr/>
        </p:nvPicPr>
        <p:blipFill>
          <a:blip r:embed="rId4">
            <a:extLst>
              <a:ext uri="{28A0092B-C50C-407E-A947-70E740481C1C}">
                <a14:useLocalDpi xmlns:a14="http://schemas.microsoft.com/office/drawing/2010/main" val="0"/>
              </a:ext>
            </a:extLst>
          </a:blip>
          <a:stretch>
            <a:fillRect/>
          </a:stretch>
        </p:blipFill>
        <p:spPr>
          <a:xfrm>
            <a:off x="1485900" y="4267200"/>
            <a:ext cx="6515100" cy="2286000"/>
          </a:xfrm>
          <a:prstGeom prst="rect">
            <a:avLst/>
          </a:prstGeom>
        </p:spPr>
      </p:pic>
    </p:spTree>
    <p:extLst>
      <p:ext uri="{BB962C8B-B14F-4D97-AF65-F5344CB8AC3E}">
        <p14:creationId xmlns:p14="http://schemas.microsoft.com/office/powerpoint/2010/main" val="190439212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94211">
                                            <p:txEl>
                                              <p:pRg st="0" end="0"/>
                                            </p:txEl>
                                          </p:spTgt>
                                        </p:tgtEl>
                                        <p:attrNameLst>
                                          <p:attrName>style.visibility</p:attrName>
                                        </p:attrNameLst>
                                      </p:cBhvr>
                                      <p:to>
                                        <p:strVal val="visible"/>
                                      </p:to>
                                    </p:set>
                                    <p:animEffect transition="in" filter="box(out)">
                                      <p:cBhvr>
                                        <p:cTn id="7" dur="500"/>
                                        <p:tgtEl>
                                          <p:spTgt spid="94211">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1" grpId="0" build="p" autoUpdateAnimBg="0"/>
    </p:bldLst>
  </p:timing>
</p:sld>
</file>

<file path=ppt/slides/slide10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43" name="Rectangle 3"/>
          <p:cNvSpPr>
            <a:spLocks noGrp="1" noChangeArrowheads="1"/>
          </p:cNvSpPr>
          <p:nvPr>
            <p:ph type="body" idx="1"/>
          </p:nvPr>
        </p:nvSpPr>
        <p:spPr>
          <a:xfrm>
            <a:off x="685800" y="1600200"/>
            <a:ext cx="7772400" cy="4114800"/>
          </a:xfrm>
        </p:spPr>
        <p:txBody>
          <a:bodyPr>
            <a:normAutofit/>
          </a:bodyPr>
          <a:lstStyle/>
          <a:p>
            <a:pPr>
              <a:lnSpc>
                <a:spcPct val="90000"/>
              </a:lnSpc>
            </a:pPr>
            <a:r>
              <a:rPr lang="en-US" sz="2800" u="sng"/>
              <a:t>Total Internal Reflection</a:t>
            </a:r>
            <a:r>
              <a:rPr lang="en-US" sz="2800"/>
              <a:t> occurs when the angle of incidence is greater than the </a:t>
            </a:r>
            <a:r>
              <a:rPr lang="en-US" sz="2800" u="sng"/>
              <a:t>critical angle</a:t>
            </a:r>
            <a:r>
              <a:rPr lang="en-US" sz="2800"/>
              <a:t>.</a:t>
            </a:r>
          </a:p>
          <a:p>
            <a:pPr>
              <a:lnSpc>
                <a:spcPct val="90000"/>
              </a:lnSpc>
            </a:pPr>
            <a:endParaRPr lang="en-US" sz="2800" b="1" u="sng"/>
          </a:p>
          <a:p>
            <a:pPr>
              <a:lnSpc>
                <a:spcPct val="90000"/>
              </a:lnSpc>
            </a:pPr>
            <a:r>
              <a:rPr lang="en-US" sz="2800"/>
              <a:t>The critical angle for an air-water interface is 48</a:t>
            </a:r>
            <a:r>
              <a:rPr lang="en-US" sz="2800">
                <a:cs typeface="Times New Roman" charset="0"/>
              </a:rPr>
              <a:t>°.</a:t>
            </a:r>
          </a:p>
          <a:p>
            <a:pPr>
              <a:lnSpc>
                <a:spcPct val="90000"/>
              </a:lnSpc>
            </a:pPr>
            <a:endParaRPr lang="en-US" sz="2800"/>
          </a:p>
          <a:p>
            <a:pPr>
              <a:lnSpc>
                <a:spcPct val="90000"/>
              </a:lnSpc>
            </a:pPr>
            <a:r>
              <a:rPr lang="en-US" sz="2800"/>
              <a:t>Fish can see everything above the water’s surface in a 96</a:t>
            </a:r>
            <a:r>
              <a:rPr lang="en-US" sz="2800" baseline="30000">
                <a:cs typeface="Times New Roman" charset="0"/>
              </a:rPr>
              <a:t>°</a:t>
            </a:r>
            <a:r>
              <a:rPr lang="en-US" sz="2800"/>
              <a:t> cone of vision. </a:t>
            </a:r>
          </a:p>
          <a:p>
            <a:pPr>
              <a:lnSpc>
                <a:spcPct val="90000"/>
              </a:lnSpc>
            </a:pPr>
            <a:endParaRPr lang="en-US" sz="2800"/>
          </a:p>
          <a:p>
            <a:pPr>
              <a:lnSpc>
                <a:spcPct val="90000"/>
              </a:lnSpc>
            </a:pPr>
            <a:r>
              <a:rPr lang="en-US" sz="2800" b="1" u="sng"/>
              <a:t>Demo</a:t>
            </a:r>
            <a:r>
              <a:rPr lang="en-US" sz="2800" b="1"/>
              <a:t> - </a:t>
            </a:r>
            <a:r>
              <a:rPr lang="en-US" sz="2800" b="1" i="1"/>
              <a:t>Laser and light pipe</a:t>
            </a:r>
            <a:endParaRPr lang="en-US" sz="2800"/>
          </a:p>
        </p:txBody>
      </p:sp>
      <p:pic>
        <p:nvPicPr>
          <p:cNvPr id="3" name="Picture 2"/>
          <p:cNvPicPr/>
          <p:nvPr/>
        </p:nvPicPr>
        <p:blipFill>
          <a:blip r:embed="rId3">
            <a:extLst>
              <a:ext uri="{28A0092B-C50C-407E-A947-70E740481C1C}">
                <a14:useLocalDpi xmlns:a14="http://schemas.microsoft.com/office/drawing/2010/main" val="0"/>
              </a:ext>
            </a:extLst>
          </a:blip>
          <a:stretch>
            <a:fillRect/>
          </a:stretch>
        </p:blipFill>
        <p:spPr>
          <a:xfrm>
            <a:off x="6400801" y="4419600"/>
            <a:ext cx="2705100" cy="2438400"/>
          </a:xfrm>
          <a:prstGeom prst="rect">
            <a:avLst/>
          </a:prstGeom>
        </p:spPr>
      </p:pic>
    </p:spTree>
    <p:extLst>
      <p:ext uri="{BB962C8B-B14F-4D97-AF65-F5344CB8AC3E}">
        <p14:creationId xmlns:p14="http://schemas.microsoft.com/office/powerpoint/2010/main" val="423005435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12643">
                                            <p:txEl>
                                              <p:pRg st="0" end="0"/>
                                            </p:txEl>
                                          </p:spTgt>
                                        </p:tgtEl>
                                        <p:attrNameLst>
                                          <p:attrName>style.visibility</p:attrName>
                                        </p:attrNameLst>
                                      </p:cBhvr>
                                      <p:to>
                                        <p:strVal val="visible"/>
                                      </p:to>
                                    </p:set>
                                    <p:animEffect transition="in" filter="box(out)">
                                      <p:cBhvr>
                                        <p:cTn id="7" dur="500"/>
                                        <p:tgtEl>
                                          <p:spTgt spid="11264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12643">
                                            <p:txEl>
                                              <p:pRg st="2" end="2"/>
                                            </p:txEl>
                                          </p:spTgt>
                                        </p:tgtEl>
                                        <p:attrNameLst>
                                          <p:attrName>style.visibility</p:attrName>
                                        </p:attrNameLst>
                                      </p:cBhvr>
                                      <p:to>
                                        <p:strVal val="visible"/>
                                      </p:to>
                                    </p:set>
                                    <p:animEffect transition="in" filter="box(out)">
                                      <p:cBhvr>
                                        <p:cTn id="12" dur="500"/>
                                        <p:tgtEl>
                                          <p:spTgt spid="112643">
                                            <p:txEl>
                                              <p:pRg st="2" end="2"/>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112643">
                                            <p:txEl>
                                              <p:pRg st="4" end="4"/>
                                            </p:txEl>
                                          </p:spTgt>
                                        </p:tgtEl>
                                        <p:attrNameLst>
                                          <p:attrName>style.visibility</p:attrName>
                                        </p:attrNameLst>
                                      </p:cBhvr>
                                      <p:to>
                                        <p:strVal val="visible"/>
                                      </p:to>
                                    </p:set>
                                    <p:animEffect transition="in" filter="box(out)">
                                      <p:cBhvr>
                                        <p:cTn id="17" dur="500"/>
                                        <p:tgtEl>
                                          <p:spTgt spid="112643">
                                            <p:txEl>
                                              <p:pRg st="4" end="4"/>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112643">
                                            <p:txEl>
                                              <p:pRg st="6" end="6"/>
                                            </p:txEl>
                                          </p:spTgt>
                                        </p:tgtEl>
                                        <p:attrNameLst>
                                          <p:attrName>style.visibility</p:attrName>
                                        </p:attrNameLst>
                                      </p:cBhvr>
                                      <p:to>
                                        <p:strVal val="visible"/>
                                      </p:to>
                                    </p:set>
                                    <p:animEffect transition="in" filter="box(out)">
                                      <p:cBhvr>
                                        <p:cTn id="22" dur="500"/>
                                        <p:tgtEl>
                                          <p:spTgt spid="112643">
                                            <p:txEl>
                                              <p:pRg st="6" end="6"/>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3" grpId="0" build="p" autoUpdateAnimBg="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0" y="0"/>
            <a:ext cx="4572000" cy="5693866"/>
          </a:xfrm>
          <a:prstGeom prst="rect">
            <a:avLst/>
          </a:prstGeom>
        </p:spPr>
        <p:txBody>
          <a:bodyPr>
            <a:spAutoFit/>
          </a:bodyPr>
          <a:lstStyle/>
          <a:p>
            <a:r>
              <a:rPr lang="en-US" sz="2800" b="1" dirty="0"/>
              <a:t>FIGURE 28.32</a:t>
            </a:r>
            <a:r>
              <a:rPr lang="en-US" sz="2800" dirty="0"/>
              <a:t>  </a:t>
            </a:r>
            <a:br>
              <a:rPr lang="en-US" sz="2800" dirty="0"/>
            </a:br>
            <a:r>
              <a:rPr lang="en-US" sz="2800" dirty="0"/>
              <a:t>When your eye is located between the Sun (not shown off to the left) and a water-drop region, the rainbow you see is the edge of a three-dimensional cone that extends through the water-drop region. (Innumerable layers of drops form innumerable two-dimensional arcs like the four suggested here.)</a:t>
            </a:r>
          </a:p>
        </p:txBody>
      </p:sp>
      <p:pic>
        <p:nvPicPr>
          <p:cNvPr id="6" name="Picture 5"/>
          <p:cNvPicPr/>
          <p:nvPr/>
        </p:nvPicPr>
        <p:blipFill>
          <a:blip r:embed="rId2">
            <a:extLst>
              <a:ext uri="{28A0092B-C50C-407E-A947-70E740481C1C}">
                <a14:useLocalDpi xmlns:a14="http://schemas.microsoft.com/office/drawing/2010/main" val="0"/>
              </a:ext>
            </a:extLst>
          </a:blip>
          <a:stretch>
            <a:fillRect/>
          </a:stretch>
        </p:blipFill>
        <p:spPr>
          <a:xfrm>
            <a:off x="228600" y="155393"/>
            <a:ext cx="4571999" cy="3475127"/>
          </a:xfrm>
          <a:prstGeom prst="rect">
            <a:avLst/>
          </a:prstGeom>
        </p:spPr>
      </p:pic>
      <p:pic>
        <p:nvPicPr>
          <p:cNvPr id="7" name="Picture 6"/>
          <p:cNvPicPr/>
          <p:nvPr/>
        </p:nvPicPr>
        <p:blipFill>
          <a:blip r:embed="rId3">
            <a:extLst>
              <a:ext uri="{28A0092B-C50C-407E-A947-70E740481C1C}">
                <a14:useLocalDpi xmlns:a14="http://schemas.microsoft.com/office/drawing/2010/main" val="0"/>
              </a:ext>
            </a:extLst>
          </a:blip>
          <a:stretch>
            <a:fillRect/>
          </a:stretch>
        </p:blipFill>
        <p:spPr>
          <a:xfrm>
            <a:off x="19050" y="4419600"/>
            <a:ext cx="2999105" cy="2438400"/>
          </a:xfrm>
          <a:prstGeom prst="rect">
            <a:avLst/>
          </a:prstGeom>
        </p:spPr>
      </p:pic>
      <p:pic>
        <p:nvPicPr>
          <p:cNvPr id="8" name="Picture 7"/>
          <p:cNvPicPr/>
          <p:nvPr/>
        </p:nvPicPr>
        <p:blipFill>
          <a:blip r:embed="rId4">
            <a:extLst>
              <a:ext uri="{28A0092B-C50C-407E-A947-70E740481C1C}">
                <a14:useLocalDpi xmlns:a14="http://schemas.microsoft.com/office/drawing/2010/main" val="0"/>
              </a:ext>
            </a:extLst>
          </a:blip>
          <a:stretch>
            <a:fillRect/>
          </a:stretch>
        </p:blipFill>
        <p:spPr>
          <a:xfrm>
            <a:off x="282257" y="2846934"/>
            <a:ext cx="2537143" cy="1544092"/>
          </a:xfrm>
          <a:prstGeom prst="rect">
            <a:avLst/>
          </a:prstGeom>
        </p:spPr>
      </p:pic>
    </p:spTree>
    <p:extLst>
      <p:ext uri="{BB962C8B-B14F-4D97-AF65-F5344CB8AC3E}">
        <p14:creationId xmlns:p14="http://schemas.microsoft.com/office/powerpoint/2010/main" val="641120158"/>
      </p:ext>
    </p:extLst>
  </p:cSld>
  <p:clrMapOvr>
    <a:masterClrMapping/>
  </p:clrMapOvr>
  <p:transition>
    <p:fade thruBlk="1"/>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a:extLst>
              <a:ext uri="{28A0092B-C50C-407E-A947-70E740481C1C}">
                <a14:useLocalDpi xmlns:a14="http://schemas.microsoft.com/office/drawing/2010/main" val="0"/>
              </a:ext>
            </a:extLst>
          </a:blip>
          <a:stretch>
            <a:fillRect/>
          </a:stretch>
        </p:blipFill>
        <p:spPr>
          <a:xfrm>
            <a:off x="228600" y="304800"/>
            <a:ext cx="8534400" cy="2514600"/>
          </a:xfrm>
          <a:prstGeom prst="rect">
            <a:avLst/>
          </a:prstGeom>
        </p:spPr>
      </p:pic>
      <p:pic>
        <p:nvPicPr>
          <p:cNvPr id="3" name="Picture 2"/>
          <p:cNvPicPr/>
          <p:nvPr/>
        </p:nvPicPr>
        <p:blipFill>
          <a:blip r:embed="rId3">
            <a:extLst>
              <a:ext uri="{28A0092B-C50C-407E-A947-70E740481C1C}">
                <a14:useLocalDpi xmlns:a14="http://schemas.microsoft.com/office/drawing/2010/main" val="0"/>
              </a:ext>
            </a:extLst>
          </a:blip>
          <a:stretch>
            <a:fillRect/>
          </a:stretch>
        </p:blipFill>
        <p:spPr>
          <a:xfrm>
            <a:off x="19050" y="3657600"/>
            <a:ext cx="4248150" cy="2895600"/>
          </a:xfrm>
          <a:prstGeom prst="rect">
            <a:avLst/>
          </a:prstGeom>
        </p:spPr>
      </p:pic>
    </p:spTree>
    <p:extLst>
      <p:ext uri="{BB962C8B-B14F-4D97-AF65-F5344CB8AC3E}">
        <p14:creationId xmlns:p14="http://schemas.microsoft.com/office/powerpoint/2010/main" val="183435756"/>
      </p:ext>
    </p:extLst>
  </p:cSld>
  <p:clrMapOvr>
    <a:masterClrMapping/>
  </p:clrMapOvr>
  <p:transition>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r>
              <a:rPr lang="en-US"/>
              <a:t>Color Deficiency</a:t>
            </a:r>
          </a:p>
        </p:txBody>
      </p:sp>
      <p:pic>
        <p:nvPicPr>
          <p:cNvPr id="788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2057400"/>
            <a:ext cx="1905000"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88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2057400"/>
            <a:ext cx="1962150"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88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1200" y="4267200"/>
            <a:ext cx="1905000"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8854"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76800" y="4267200"/>
            <a:ext cx="1905000"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9145871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78851"/>
                                        </p:tgtEl>
                                        <p:attrNameLst>
                                          <p:attrName>style.visibility</p:attrName>
                                        </p:attrNameLst>
                                      </p:cBhvr>
                                      <p:to>
                                        <p:strVal val="visible"/>
                                      </p:to>
                                    </p:set>
                                    <p:anim calcmode="lin" valueType="num">
                                      <p:cBhvr additive="base">
                                        <p:cTn id="7" dur="500" fill="hold"/>
                                        <p:tgtEl>
                                          <p:spTgt spid="78851"/>
                                        </p:tgtEl>
                                        <p:attrNameLst>
                                          <p:attrName>ppt_x</p:attrName>
                                        </p:attrNameLst>
                                      </p:cBhvr>
                                      <p:tavLst>
                                        <p:tav tm="0">
                                          <p:val>
                                            <p:strVal val="#ppt_x"/>
                                          </p:val>
                                        </p:tav>
                                        <p:tav tm="100000">
                                          <p:val>
                                            <p:strVal val="#ppt_x"/>
                                          </p:val>
                                        </p:tav>
                                      </p:tavLst>
                                    </p:anim>
                                    <p:anim calcmode="lin" valueType="num">
                                      <p:cBhvr additive="base">
                                        <p:cTn id="8" dur="500" fill="hold"/>
                                        <p:tgtEl>
                                          <p:spTgt spid="7885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78852"/>
                                        </p:tgtEl>
                                        <p:attrNameLst>
                                          <p:attrName>style.visibility</p:attrName>
                                        </p:attrNameLst>
                                      </p:cBhvr>
                                      <p:to>
                                        <p:strVal val="visible"/>
                                      </p:to>
                                    </p:set>
                                    <p:anim calcmode="lin" valueType="num">
                                      <p:cBhvr additive="base">
                                        <p:cTn id="13" dur="500" fill="hold"/>
                                        <p:tgtEl>
                                          <p:spTgt spid="78852"/>
                                        </p:tgtEl>
                                        <p:attrNameLst>
                                          <p:attrName>ppt_x</p:attrName>
                                        </p:attrNameLst>
                                      </p:cBhvr>
                                      <p:tavLst>
                                        <p:tav tm="0">
                                          <p:val>
                                            <p:strVal val="#ppt_x"/>
                                          </p:val>
                                        </p:tav>
                                        <p:tav tm="100000">
                                          <p:val>
                                            <p:strVal val="#ppt_x"/>
                                          </p:val>
                                        </p:tav>
                                      </p:tavLst>
                                    </p:anim>
                                    <p:anim calcmode="lin" valueType="num">
                                      <p:cBhvr additive="base">
                                        <p:cTn id="14" dur="500" fill="hold"/>
                                        <p:tgtEl>
                                          <p:spTgt spid="7885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78853"/>
                                        </p:tgtEl>
                                        <p:attrNameLst>
                                          <p:attrName>style.visibility</p:attrName>
                                        </p:attrNameLst>
                                      </p:cBhvr>
                                      <p:to>
                                        <p:strVal val="visible"/>
                                      </p:to>
                                    </p:set>
                                    <p:anim calcmode="lin" valueType="num">
                                      <p:cBhvr additive="base">
                                        <p:cTn id="19" dur="500" fill="hold"/>
                                        <p:tgtEl>
                                          <p:spTgt spid="78853"/>
                                        </p:tgtEl>
                                        <p:attrNameLst>
                                          <p:attrName>ppt_x</p:attrName>
                                        </p:attrNameLst>
                                      </p:cBhvr>
                                      <p:tavLst>
                                        <p:tav tm="0">
                                          <p:val>
                                            <p:strVal val="#ppt_x"/>
                                          </p:val>
                                        </p:tav>
                                        <p:tav tm="100000">
                                          <p:val>
                                            <p:strVal val="#ppt_x"/>
                                          </p:val>
                                        </p:tav>
                                      </p:tavLst>
                                    </p:anim>
                                    <p:anim calcmode="lin" valueType="num">
                                      <p:cBhvr additive="base">
                                        <p:cTn id="20" dur="500" fill="hold"/>
                                        <p:tgtEl>
                                          <p:spTgt spid="7885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78854"/>
                                        </p:tgtEl>
                                        <p:attrNameLst>
                                          <p:attrName>style.visibility</p:attrName>
                                        </p:attrNameLst>
                                      </p:cBhvr>
                                      <p:to>
                                        <p:strVal val="visible"/>
                                      </p:to>
                                    </p:set>
                                    <p:anim calcmode="lin" valueType="num">
                                      <p:cBhvr additive="base">
                                        <p:cTn id="25" dur="500" fill="hold"/>
                                        <p:tgtEl>
                                          <p:spTgt spid="78854"/>
                                        </p:tgtEl>
                                        <p:attrNameLst>
                                          <p:attrName>ppt_x</p:attrName>
                                        </p:attrNameLst>
                                      </p:cBhvr>
                                      <p:tavLst>
                                        <p:tav tm="0">
                                          <p:val>
                                            <p:strVal val="#ppt_x"/>
                                          </p:val>
                                        </p:tav>
                                        <p:tav tm="100000">
                                          <p:val>
                                            <p:strVal val="#ppt_x"/>
                                          </p:val>
                                        </p:tav>
                                      </p:tavLst>
                                    </p:anim>
                                    <p:anim calcmode="lin" valueType="num">
                                      <p:cBhvr additive="base">
                                        <p:cTn id="26" dur="500" fill="hold"/>
                                        <p:tgtEl>
                                          <p:spTgt spid="788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6739" name="Rectangle 3"/>
          <p:cNvSpPr>
            <a:spLocks noGrp="1" noChangeArrowheads="1"/>
          </p:cNvSpPr>
          <p:nvPr>
            <p:ph idx="1"/>
          </p:nvPr>
        </p:nvSpPr>
        <p:spPr/>
        <p:txBody>
          <a:bodyPr/>
          <a:lstStyle/>
          <a:p>
            <a:r>
              <a:rPr lang="en-US"/>
              <a:t>The bending of light around an obstacles or through a narrow slit in such a way that fringes of light and dark bans are produced.</a:t>
            </a:r>
          </a:p>
          <a:p>
            <a:endParaRPr lang="en-US"/>
          </a:p>
          <a:p>
            <a:r>
              <a:rPr lang="en-US"/>
              <a:t>Demo - Finger slit interference</a:t>
            </a:r>
          </a:p>
          <a:p>
            <a:endParaRPr lang="en-US"/>
          </a:p>
          <a:p>
            <a:endParaRPr lang="en-US" b="1"/>
          </a:p>
          <a:p>
            <a:endParaRPr lang="en-US"/>
          </a:p>
        </p:txBody>
      </p:sp>
      <p:sp>
        <p:nvSpPr>
          <p:cNvPr id="116738" name="Rectangle 2"/>
          <p:cNvSpPr>
            <a:spLocks noGrp="1" noChangeArrowheads="1"/>
          </p:cNvSpPr>
          <p:nvPr>
            <p:ph type="title"/>
          </p:nvPr>
        </p:nvSpPr>
        <p:spPr/>
        <p:txBody>
          <a:bodyPr/>
          <a:lstStyle/>
          <a:p>
            <a:r>
              <a:rPr lang="en-US" sz="6600" b="1">
                <a:effectLst>
                  <a:outerShdw blurRad="38100" dist="38100" dir="2700000" algn="tl">
                    <a:srgbClr val="000000"/>
                  </a:outerShdw>
                </a:effectLst>
              </a:rPr>
              <a:t>Diffraction</a:t>
            </a:r>
            <a:endParaRPr lang="en-US"/>
          </a:p>
        </p:txBody>
      </p:sp>
    </p:spTree>
    <p:extLst>
      <p:ext uri="{BB962C8B-B14F-4D97-AF65-F5344CB8AC3E}">
        <p14:creationId xmlns:p14="http://schemas.microsoft.com/office/powerpoint/2010/main" val="49480564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16739">
                                            <p:txEl>
                                              <p:pRg st="0" end="0"/>
                                            </p:txEl>
                                          </p:spTgt>
                                        </p:tgtEl>
                                        <p:attrNameLst>
                                          <p:attrName>style.visibility</p:attrName>
                                        </p:attrNameLst>
                                      </p:cBhvr>
                                      <p:to>
                                        <p:strVal val="visible"/>
                                      </p:to>
                                    </p:set>
                                    <p:animEffect transition="in" filter="box(out)">
                                      <p:cBhvr>
                                        <p:cTn id="7" dur="500"/>
                                        <p:tgtEl>
                                          <p:spTgt spid="11673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16739">
                                            <p:txEl>
                                              <p:pRg st="2" end="2"/>
                                            </p:txEl>
                                          </p:spTgt>
                                        </p:tgtEl>
                                        <p:attrNameLst>
                                          <p:attrName>style.visibility</p:attrName>
                                        </p:attrNameLst>
                                      </p:cBhvr>
                                      <p:to>
                                        <p:strVal val="visible"/>
                                      </p:to>
                                    </p:set>
                                    <p:animEffect transition="in" filter="box(out)">
                                      <p:cBhvr>
                                        <p:cTn id="12" dur="500"/>
                                        <p:tgtEl>
                                          <p:spTgt spid="116739">
                                            <p:txEl>
                                              <p:pRg st="2" end="2"/>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39" grpId="0" build="p" autoUpdateAnimBg="0"/>
    </p:bldLst>
  </p:timing>
</p:sld>
</file>

<file path=ppt/slides/slide1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7763" name="Rectangle 3"/>
          <p:cNvSpPr>
            <a:spLocks noGrp="1" noChangeArrowheads="1"/>
          </p:cNvSpPr>
          <p:nvPr>
            <p:ph idx="1"/>
          </p:nvPr>
        </p:nvSpPr>
        <p:spPr/>
        <p:txBody>
          <a:bodyPr/>
          <a:lstStyle/>
          <a:p>
            <a:r>
              <a:rPr lang="en-US"/>
              <a:t>The superposition of waves producing regions of reinforcement and regions of cancellation.</a:t>
            </a:r>
          </a:p>
          <a:p>
            <a:r>
              <a:rPr lang="en-US"/>
              <a:t>See Figure 28.17.</a:t>
            </a:r>
          </a:p>
          <a:p>
            <a:r>
              <a:rPr lang="en-US"/>
              <a:t>Demos - Interference Transparencies</a:t>
            </a:r>
          </a:p>
          <a:p>
            <a:r>
              <a:rPr lang="en-US"/>
              <a:t>		   	   Soap bubbles</a:t>
            </a:r>
          </a:p>
          <a:p>
            <a:r>
              <a:rPr lang="en-US"/>
              <a:t>			  Gasoline on Water</a:t>
            </a:r>
          </a:p>
        </p:txBody>
      </p:sp>
      <p:sp>
        <p:nvSpPr>
          <p:cNvPr id="117762" name="Rectangle 2"/>
          <p:cNvSpPr>
            <a:spLocks noGrp="1" noChangeArrowheads="1"/>
          </p:cNvSpPr>
          <p:nvPr>
            <p:ph type="title"/>
          </p:nvPr>
        </p:nvSpPr>
        <p:spPr/>
        <p:txBody>
          <a:bodyPr/>
          <a:lstStyle/>
          <a:p>
            <a:r>
              <a:rPr lang="en-US" sz="6600" b="1">
                <a:effectLst>
                  <a:outerShdw blurRad="38100" dist="38100" dir="2700000" algn="tl">
                    <a:srgbClr val="000000"/>
                  </a:outerShdw>
                </a:effectLst>
              </a:rPr>
              <a:t>Interference</a:t>
            </a:r>
            <a:endParaRPr lang="en-US"/>
          </a:p>
        </p:txBody>
      </p:sp>
    </p:spTree>
    <p:extLst>
      <p:ext uri="{BB962C8B-B14F-4D97-AF65-F5344CB8AC3E}">
        <p14:creationId xmlns:p14="http://schemas.microsoft.com/office/powerpoint/2010/main" val="215364611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17763">
                                            <p:txEl>
                                              <p:pRg st="0" end="0"/>
                                            </p:txEl>
                                          </p:spTgt>
                                        </p:tgtEl>
                                        <p:attrNameLst>
                                          <p:attrName>style.visibility</p:attrName>
                                        </p:attrNameLst>
                                      </p:cBhvr>
                                      <p:to>
                                        <p:strVal val="visible"/>
                                      </p:to>
                                    </p:set>
                                    <p:animEffect transition="in" filter="box(out)">
                                      <p:cBhvr>
                                        <p:cTn id="7" dur="500"/>
                                        <p:tgtEl>
                                          <p:spTgt spid="11776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17763">
                                            <p:txEl>
                                              <p:pRg st="1" end="1"/>
                                            </p:txEl>
                                          </p:spTgt>
                                        </p:tgtEl>
                                        <p:attrNameLst>
                                          <p:attrName>style.visibility</p:attrName>
                                        </p:attrNameLst>
                                      </p:cBhvr>
                                      <p:to>
                                        <p:strVal val="visible"/>
                                      </p:to>
                                    </p:set>
                                    <p:animEffect transition="in" filter="box(out)">
                                      <p:cBhvr>
                                        <p:cTn id="12" dur="500"/>
                                        <p:tgtEl>
                                          <p:spTgt spid="117763">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117763">
                                            <p:txEl>
                                              <p:pRg st="2" end="2"/>
                                            </p:txEl>
                                          </p:spTgt>
                                        </p:tgtEl>
                                        <p:attrNameLst>
                                          <p:attrName>style.visibility</p:attrName>
                                        </p:attrNameLst>
                                      </p:cBhvr>
                                      <p:to>
                                        <p:strVal val="visible"/>
                                      </p:to>
                                    </p:set>
                                    <p:animEffect transition="in" filter="box(out)">
                                      <p:cBhvr>
                                        <p:cTn id="17" dur="500"/>
                                        <p:tgtEl>
                                          <p:spTgt spid="117763">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117763">
                                            <p:txEl>
                                              <p:pRg st="3" end="3"/>
                                            </p:txEl>
                                          </p:spTgt>
                                        </p:tgtEl>
                                        <p:attrNameLst>
                                          <p:attrName>style.visibility</p:attrName>
                                        </p:attrNameLst>
                                      </p:cBhvr>
                                      <p:to>
                                        <p:strVal val="visible"/>
                                      </p:to>
                                    </p:set>
                                    <p:animEffect transition="in" filter="box(out)">
                                      <p:cBhvr>
                                        <p:cTn id="22" dur="500"/>
                                        <p:tgtEl>
                                          <p:spTgt spid="117763">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117763">
                                            <p:txEl>
                                              <p:pRg st="4" end="4"/>
                                            </p:txEl>
                                          </p:spTgt>
                                        </p:tgtEl>
                                        <p:attrNameLst>
                                          <p:attrName>style.visibility</p:attrName>
                                        </p:attrNameLst>
                                      </p:cBhvr>
                                      <p:to>
                                        <p:strVal val="visible"/>
                                      </p:to>
                                    </p:set>
                                    <p:animEffect transition="in" filter="box(out)">
                                      <p:cBhvr>
                                        <p:cTn id="27" dur="500"/>
                                        <p:tgtEl>
                                          <p:spTgt spid="117763">
                                            <p:txEl>
                                              <p:pRg st="4" end="4"/>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3" grpId="0" build="p" autoUpdateAnimBg="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altLang="en-US" smtClean="0"/>
              <a:t>Did obtain our objectives?</a:t>
            </a:r>
          </a:p>
        </p:txBody>
      </p:sp>
      <p:sp>
        <p:nvSpPr>
          <p:cNvPr id="17411" name="Rectangle 3"/>
          <p:cNvSpPr>
            <a:spLocks noGrp="1" noChangeArrowheads="1"/>
          </p:cNvSpPr>
          <p:nvPr>
            <p:ph type="body" idx="1"/>
          </p:nvPr>
        </p:nvSpPr>
        <p:spPr/>
        <p:txBody>
          <a:bodyPr/>
          <a:lstStyle/>
          <a:p>
            <a:pPr eaLnBrk="1" hangingPunct="1"/>
            <a:r>
              <a:rPr lang="en-US" altLang="en-US" smtClean="0"/>
              <a:t>Describe the basic function of the eye</a:t>
            </a:r>
          </a:p>
          <a:p>
            <a:pPr eaLnBrk="1" hangingPunct="1"/>
            <a:r>
              <a:rPr lang="en-US" altLang="en-US" smtClean="0"/>
              <a:t>Describe the dual nature of light</a:t>
            </a:r>
          </a:p>
          <a:p>
            <a:pPr eaLnBrk="1" hangingPunct="1"/>
            <a:r>
              <a:rPr lang="en-US" altLang="en-US" smtClean="0"/>
              <a:t>Explain why it is difficult to measure the speed of light</a:t>
            </a:r>
          </a:p>
          <a:p>
            <a:pPr eaLnBrk="1" hangingPunct="1"/>
            <a:r>
              <a:rPr lang="en-US" altLang="en-US" smtClean="0"/>
              <a:t>Describe &amp; understand the electromagnetic spectrum</a:t>
            </a:r>
            <a:endParaRPr lang="en-US" altLang="en-US" smtClean="0">
              <a:solidFill>
                <a:srgbClr val="000681"/>
              </a:solidFill>
            </a:endParaRPr>
          </a:p>
        </p:txBody>
      </p:sp>
    </p:spTree>
    <p:extLst>
      <p:ext uri="{BB962C8B-B14F-4D97-AF65-F5344CB8AC3E}">
        <p14:creationId xmlns:p14="http://schemas.microsoft.com/office/powerpoint/2010/main" val="198586821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anim calcmode="lin" valueType="num">
                                      <p:cBhvr additive="base">
                                        <p:cTn id="7" dur="500" fill="hold"/>
                                        <p:tgtEl>
                                          <p:spTgt spid="174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4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411">
                                            <p:txEl>
                                              <p:pRg st="1" end="1"/>
                                            </p:txEl>
                                          </p:spTgt>
                                        </p:tgtEl>
                                        <p:attrNameLst>
                                          <p:attrName>style.visibility</p:attrName>
                                        </p:attrNameLst>
                                      </p:cBhvr>
                                      <p:to>
                                        <p:strVal val="visible"/>
                                      </p:to>
                                    </p:set>
                                    <p:anim calcmode="lin" valueType="num">
                                      <p:cBhvr additive="base">
                                        <p:cTn id="13" dur="500" fill="hold"/>
                                        <p:tgtEl>
                                          <p:spTgt spid="1741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74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411">
                                            <p:txEl>
                                              <p:pRg st="2" end="2"/>
                                            </p:txEl>
                                          </p:spTgt>
                                        </p:tgtEl>
                                        <p:attrNameLst>
                                          <p:attrName>style.visibility</p:attrName>
                                        </p:attrNameLst>
                                      </p:cBhvr>
                                      <p:to>
                                        <p:strVal val="visible"/>
                                      </p:to>
                                    </p:set>
                                    <p:anim calcmode="lin" valueType="num">
                                      <p:cBhvr additive="base">
                                        <p:cTn id="19" dur="500" fill="hold"/>
                                        <p:tgtEl>
                                          <p:spTgt spid="1741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741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411">
                                            <p:txEl>
                                              <p:pRg st="3" end="3"/>
                                            </p:txEl>
                                          </p:spTgt>
                                        </p:tgtEl>
                                        <p:attrNameLst>
                                          <p:attrName>style.visibility</p:attrName>
                                        </p:attrNameLst>
                                      </p:cBhvr>
                                      <p:to>
                                        <p:strVal val="visible"/>
                                      </p:to>
                                    </p:set>
                                    <p:anim calcmode="lin" valueType="num">
                                      <p:cBhvr additive="base">
                                        <p:cTn id="25" dur="500" fill="hold"/>
                                        <p:tgtEl>
                                          <p:spTgt spid="1741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7411">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autoUpdateAnimBg="0"/>
    </p:bldLst>
  </p:timing>
</p:sld>
</file>

<file path=ppt/slides/slide1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a:xfrm>
            <a:off x="685800" y="1066800"/>
            <a:ext cx="7772400" cy="685800"/>
          </a:xfrm>
        </p:spPr>
        <p:txBody>
          <a:bodyPr>
            <a:normAutofit fontScale="90000"/>
          </a:bodyPr>
          <a:lstStyle/>
          <a:p>
            <a:r>
              <a:rPr lang="en-US" sz="6000"/>
              <a:t>Chapter 26</a:t>
            </a:r>
            <a:br>
              <a:rPr lang="en-US" sz="6000"/>
            </a:br>
            <a:r>
              <a:rPr lang="en-US" sz="2000"/>
              <a:t>Properties of Light</a:t>
            </a:r>
            <a:endParaRPr lang="en-US"/>
          </a:p>
        </p:txBody>
      </p:sp>
      <p:sp>
        <p:nvSpPr>
          <p:cNvPr id="120835" name="Rectangle 3"/>
          <p:cNvSpPr>
            <a:spLocks noGrp="1" noChangeArrowheads="1"/>
          </p:cNvSpPr>
          <p:nvPr>
            <p:ph type="body" idx="1"/>
          </p:nvPr>
        </p:nvSpPr>
        <p:spPr>
          <a:xfrm>
            <a:off x="838200" y="2362200"/>
            <a:ext cx="7772400" cy="4114800"/>
          </a:xfrm>
        </p:spPr>
        <p:txBody>
          <a:bodyPr>
            <a:normAutofit/>
          </a:bodyPr>
          <a:lstStyle/>
          <a:p>
            <a:pPr>
              <a:lnSpc>
                <a:spcPct val="90000"/>
              </a:lnSpc>
            </a:pPr>
            <a:r>
              <a:rPr lang="en-US" sz="4000"/>
              <a:t>Electromagnetic Spectrum</a:t>
            </a:r>
          </a:p>
          <a:p>
            <a:pPr>
              <a:lnSpc>
                <a:spcPct val="90000"/>
              </a:lnSpc>
            </a:pPr>
            <a:r>
              <a:rPr lang="en-US" sz="4000"/>
              <a:t>Transparent &amp; Opaque Materials </a:t>
            </a:r>
          </a:p>
          <a:p>
            <a:pPr>
              <a:lnSpc>
                <a:spcPct val="90000"/>
              </a:lnSpc>
            </a:pPr>
            <a:r>
              <a:rPr lang="en-US" sz="4000"/>
              <a:t>Shadows: Penumbra, Umbra </a:t>
            </a:r>
          </a:p>
          <a:p>
            <a:pPr>
              <a:lnSpc>
                <a:spcPct val="90000"/>
              </a:lnSpc>
            </a:pPr>
            <a:r>
              <a:rPr lang="en-US" sz="4000"/>
              <a:t>Solar Eclipse, Lunar Eclipse </a:t>
            </a:r>
          </a:p>
          <a:p>
            <a:pPr>
              <a:lnSpc>
                <a:spcPct val="90000"/>
              </a:lnSpc>
            </a:pPr>
            <a:r>
              <a:rPr lang="en-US" sz="4000"/>
              <a:t>Parts of the Eye</a:t>
            </a:r>
          </a:p>
          <a:p>
            <a:pPr>
              <a:lnSpc>
                <a:spcPct val="90000"/>
              </a:lnSpc>
            </a:pPr>
            <a:r>
              <a:rPr lang="en-US" sz="4000">
                <a:solidFill>
                  <a:schemeClr val="tx2"/>
                </a:solidFill>
              </a:rPr>
              <a:t>Figures: 26.3, 8, 10, 12, 14</a:t>
            </a:r>
            <a:endParaRPr lang="en-US">
              <a:solidFill>
                <a:schemeClr val="tx2"/>
              </a:solidFill>
            </a:endParaRPr>
          </a:p>
        </p:txBody>
      </p:sp>
    </p:spTree>
    <p:extLst>
      <p:ext uri="{BB962C8B-B14F-4D97-AF65-F5344CB8AC3E}">
        <p14:creationId xmlns:p14="http://schemas.microsoft.com/office/powerpoint/2010/main" val="51946780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0835">
                                            <p:txEl>
                                              <p:pRg st="0" end="0"/>
                                            </p:txEl>
                                          </p:spTgt>
                                        </p:tgtEl>
                                        <p:attrNameLst>
                                          <p:attrName>style.visibility</p:attrName>
                                        </p:attrNameLst>
                                      </p:cBhvr>
                                      <p:to>
                                        <p:strVal val="visible"/>
                                      </p:to>
                                    </p:set>
                                    <p:animEffect transition="in" filter="dissolve">
                                      <p:cBhvr>
                                        <p:cTn id="7" dur="500"/>
                                        <p:tgtEl>
                                          <p:spTgt spid="120835">
                                            <p:txEl>
                                              <p:pRg st="0" end="0"/>
                                            </p:txEl>
                                          </p:spTgt>
                                        </p:tgtEl>
                                      </p:cBhvr>
                                    </p:animEffect>
                                  </p:childTnLst>
                                  <p:subTnLst>
                                    <p:animClr clrSpc="rgb" dir="cw">
                                      <p:cBhvr override="childStyle">
                                        <p:cTn dur="1" fill="hold" display="0" masterRel="nextClick" afterEffect="1"/>
                                        <p:tgtEl>
                                          <p:spTgt spid="120835">
                                            <p:txEl>
                                              <p:pRg st="0" end="0"/>
                                            </p:txEl>
                                          </p:spTgt>
                                        </p:tgtEl>
                                        <p:attrNameLst>
                                          <p:attrName>ppt_c</p:attrName>
                                        </p:attrNameLst>
                                      </p:cBhvr>
                                      <p:to>
                                        <a:srgbClr val="FF9900"/>
                                      </p:to>
                                    </p:animClr>
                                  </p:sub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20835">
                                            <p:txEl>
                                              <p:pRg st="1" end="1"/>
                                            </p:txEl>
                                          </p:spTgt>
                                        </p:tgtEl>
                                        <p:attrNameLst>
                                          <p:attrName>style.visibility</p:attrName>
                                        </p:attrNameLst>
                                      </p:cBhvr>
                                      <p:to>
                                        <p:strVal val="visible"/>
                                      </p:to>
                                    </p:set>
                                    <p:animEffect transition="in" filter="dissolve">
                                      <p:cBhvr>
                                        <p:cTn id="12" dur="500"/>
                                        <p:tgtEl>
                                          <p:spTgt spid="120835">
                                            <p:txEl>
                                              <p:pRg st="1" end="1"/>
                                            </p:txEl>
                                          </p:spTgt>
                                        </p:tgtEl>
                                      </p:cBhvr>
                                    </p:animEffect>
                                  </p:childTnLst>
                                  <p:subTnLst>
                                    <p:animClr clrSpc="rgb" dir="cw">
                                      <p:cBhvr override="childStyle">
                                        <p:cTn dur="1" fill="hold" display="0" masterRel="nextClick" afterEffect="1"/>
                                        <p:tgtEl>
                                          <p:spTgt spid="120835">
                                            <p:txEl>
                                              <p:pRg st="1" end="1"/>
                                            </p:txEl>
                                          </p:spTgt>
                                        </p:tgtEl>
                                        <p:attrNameLst>
                                          <p:attrName>ppt_c</p:attrName>
                                        </p:attrNameLst>
                                      </p:cBhvr>
                                      <p:to>
                                        <a:srgbClr val="FF9900"/>
                                      </p:to>
                                    </p:animClr>
                                  </p:sub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20835">
                                            <p:txEl>
                                              <p:pRg st="2" end="2"/>
                                            </p:txEl>
                                          </p:spTgt>
                                        </p:tgtEl>
                                        <p:attrNameLst>
                                          <p:attrName>style.visibility</p:attrName>
                                        </p:attrNameLst>
                                      </p:cBhvr>
                                      <p:to>
                                        <p:strVal val="visible"/>
                                      </p:to>
                                    </p:set>
                                    <p:animEffect transition="in" filter="dissolve">
                                      <p:cBhvr>
                                        <p:cTn id="17" dur="500"/>
                                        <p:tgtEl>
                                          <p:spTgt spid="120835">
                                            <p:txEl>
                                              <p:pRg st="2" end="2"/>
                                            </p:txEl>
                                          </p:spTgt>
                                        </p:tgtEl>
                                      </p:cBhvr>
                                    </p:animEffect>
                                  </p:childTnLst>
                                  <p:subTnLst>
                                    <p:animClr clrSpc="rgb" dir="cw">
                                      <p:cBhvr override="childStyle">
                                        <p:cTn dur="1" fill="hold" display="0" masterRel="nextClick" afterEffect="1"/>
                                        <p:tgtEl>
                                          <p:spTgt spid="120835">
                                            <p:txEl>
                                              <p:pRg st="2" end="2"/>
                                            </p:txEl>
                                          </p:spTgt>
                                        </p:tgtEl>
                                        <p:attrNameLst>
                                          <p:attrName>ppt_c</p:attrName>
                                        </p:attrNameLst>
                                      </p:cBhvr>
                                      <p:to>
                                        <a:srgbClr val="FF9900"/>
                                      </p:to>
                                    </p:animClr>
                                  </p:sub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20835">
                                            <p:txEl>
                                              <p:pRg st="3" end="3"/>
                                            </p:txEl>
                                          </p:spTgt>
                                        </p:tgtEl>
                                        <p:attrNameLst>
                                          <p:attrName>style.visibility</p:attrName>
                                        </p:attrNameLst>
                                      </p:cBhvr>
                                      <p:to>
                                        <p:strVal val="visible"/>
                                      </p:to>
                                    </p:set>
                                    <p:animEffect transition="in" filter="dissolve">
                                      <p:cBhvr>
                                        <p:cTn id="22" dur="500"/>
                                        <p:tgtEl>
                                          <p:spTgt spid="120835">
                                            <p:txEl>
                                              <p:pRg st="3" end="3"/>
                                            </p:txEl>
                                          </p:spTgt>
                                        </p:tgtEl>
                                      </p:cBhvr>
                                    </p:animEffect>
                                  </p:childTnLst>
                                  <p:subTnLst>
                                    <p:animClr clrSpc="rgb" dir="cw">
                                      <p:cBhvr override="childStyle">
                                        <p:cTn dur="1" fill="hold" display="0" masterRel="nextClick" afterEffect="1"/>
                                        <p:tgtEl>
                                          <p:spTgt spid="120835">
                                            <p:txEl>
                                              <p:pRg st="3" end="3"/>
                                            </p:txEl>
                                          </p:spTgt>
                                        </p:tgtEl>
                                        <p:attrNameLst>
                                          <p:attrName>ppt_c</p:attrName>
                                        </p:attrNameLst>
                                      </p:cBhvr>
                                      <p:to>
                                        <a:srgbClr val="FF9900"/>
                                      </p:to>
                                    </p:animClr>
                                  </p:sub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20835">
                                            <p:txEl>
                                              <p:pRg st="4" end="4"/>
                                            </p:txEl>
                                          </p:spTgt>
                                        </p:tgtEl>
                                        <p:attrNameLst>
                                          <p:attrName>style.visibility</p:attrName>
                                        </p:attrNameLst>
                                      </p:cBhvr>
                                      <p:to>
                                        <p:strVal val="visible"/>
                                      </p:to>
                                    </p:set>
                                    <p:animEffect transition="in" filter="dissolve">
                                      <p:cBhvr>
                                        <p:cTn id="27" dur="500"/>
                                        <p:tgtEl>
                                          <p:spTgt spid="120835">
                                            <p:txEl>
                                              <p:pRg st="4" end="4"/>
                                            </p:txEl>
                                          </p:spTgt>
                                        </p:tgtEl>
                                      </p:cBhvr>
                                    </p:animEffect>
                                  </p:childTnLst>
                                  <p:subTnLst>
                                    <p:animClr clrSpc="rgb" dir="cw">
                                      <p:cBhvr override="childStyle">
                                        <p:cTn dur="1" fill="hold" display="0" masterRel="nextClick" afterEffect="1"/>
                                        <p:tgtEl>
                                          <p:spTgt spid="120835">
                                            <p:txEl>
                                              <p:pRg st="4" end="4"/>
                                            </p:txEl>
                                          </p:spTgt>
                                        </p:tgtEl>
                                        <p:attrNameLst>
                                          <p:attrName>ppt_c</p:attrName>
                                        </p:attrNameLst>
                                      </p:cBhvr>
                                      <p:to>
                                        <a:srgbClr val="FF9900"/>
                                      </p:to>
                                    </p:animClr>
                                  </p:subTnLst>
                                </p:cTn>
                              </p:par>
                            </p:childTnLst>
                          </p:cTn>
                        </p:par>
                      </p:childTnLst>
                    </p:cTn>
                  </p:par>
                  <p:par>
                    <p:cTn id="28" fill="hold" nodeType="clickPar">
                      <p:stCondLst>
                        <p:cond delay="indefinite"/>
                      </p:stCondLst>
                      <p:childTnLst>
                        <p:par>
                          <p:cTn id="29" fill="hold" nodeType="withGroup">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20835">
                                            <p:txEl>
                                              <p:pRg st="5" end="5"/>
                                            </p:txEl>
                                          </p:spTgt>
                                        </p:tgtEl>
                                        <p:attrNameLst>
                                          <p:attrName>style.visibility</p:attrName>
                                        </p:attrNameLst>
                                      </p:cBhvr>
                                      <p:to>
                                        <p:strVal val="visible"/>
                                      </p:to>
                                    </p:set>
                                    <p:animEffect transition="in" filter="dissolve">
                                      <p:cBhvr>
                                        <p:cTn id="32" dur="500"/>
                                        <p:tgtEl>
                                          <p:spTgt spid="120835">
                                            <p:txEl>
                                              <p:pRg st="5" end="5"/>
                                            </p:txEl>
                                          </p:spTgt>
                                        </p:tgtEl>
                                      </p:cBhvr>
                                    </p:animEffect>
                                  </p:childTnLst>
                                  <p:subTnLst>
                                    <p:animClr clrSpc="rgb" dir="cw">
                                      <p:cBhvr override="childStyle">
                                        <p:cTn dur="1" fill="hold" display="0" masterRel="nextClick" afterEffect="1"/>
                                        <p:tgtEl>
                                          <p:spTgt spid="120835">
                                            <p:txEl>
                                              <p:pRg st="5" end="5"/>
                                            </p:txEl>
                                          </p:spTgt>
                                        </p:tgtEl>
                                        <p:attrNameLst>
                                          <p:attrName>ppt_c</p:attrName>
                                        </p:attrNameLst>
                                      </p:cBhvr>
                                      <p:to>
                                        <a:srgbClr val="FF990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35" grpId="0" build="p" autoUpdateAnimBg="0"/>
    </p:bldLst>
  </p:timing>
</p:sld>
</file>

<file path=ppt/slides/slide1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a:xfrm>
            <a:off x="609600" y="1143000"/>
            <a:ext cx="7772400" cy="685800"/>
          </a:xfrm>
        </p:spPr>
        <p:txBody>
          <a:bodyPr>
            <a:normAutofit fontScale="90000"/>
          </a:bodyPr>
          <a:lstStyle/>
          <a:p>
            <a:r>
              <a:rPr lang="en-US" sz="6000"/>
              <a:t>Chapter 27</a:t>
            </a:r>
            <a:br>
              <a:rPr lang="en-US" sz="6000"/>
            </a:br>
            <a:r>
              <a:rPr lang="en-US" sz="2000"/>
              <a:t>Color</a:t>
            </a:r>
            <a:endParaRPr lang="en-US"/>
          </a:p>
        </p:txBody>
      </p:sp>
      <p:sp>
        <p:nvSpPr>
          <p:cNvPr id="125955" name="Rectangle 3"/>
          <p:cNvSpPr>
            <a:spLocks noGrp="1" noChangeArrowheads="1"/>
          </p:cNvSpPr>
          <p:nvPr>
            <p:ph type="body" idx="1"/>
          </p:nvPr>
        </p:nvSpPr>
        <p:spPr>
          <a:xfrm>
            <a:off x="838200" y="2362200"/>
            <a:ext cx="7772400" cy="3429000"/>
          </a:xfrm>
        </p:spPr>
        <p:txBody>
          <a:bodyPr/>
          <a:lstStyle/>
          <a:p>
            <a:pPr>
              <a:lnSpc>
                <a:spcPct val="90000"/>
              </a:lnSpc>
            </a:pPr>
            <a:r>
              <a:rPr lang="en-US" dirty="0"/>
              <a:t>Color Addition Diagram (Spotlights) </a:t>
            </a:r>
          </a:p>
          <a:p>
            <a:pPr>
              <a:lnSpc>
                <a:spcPct val="90000"/>
              </a:lnSpc>
            </a:pPr>
            <a:r>
              <a:rPr lang="en-US" dirty="0" smtClean="0"/>
              <a:t>Complementary Colors</a:t>
            </a:r>
            <a:endParaRPr lang="en-US" dirty="0"/>
          </a:p>
        </p:txBody>
      </p:sp>
    </p:spTree>
    <p:extLst>
      <p:ext uri="{BB962C8B-B14F-4D97-AF65-F5344CB8AC3E}">
        <p14:creationId xmlns:p14="http://schemas.microsoft.com/office/powerpoint/2010/main" val="274396319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5955">
                                            <p:txEl>
                                              <p:pRg st="0" end="0"/>
                                            </p:txEl>
                                          </p:spTgt>
                                        </p:tgtEl>
                                        <p:attrNameLst>
                                          <p:attrName>style.visibility</p:attrName>
                                        </p:attrNameLst>
                                      </p:cBhvr>
                                      <p:to>
                                        <p:strVal val="visible"/>
                                      </p:to>
                                    </p:set>
                                    <p:animEffect transition="in" filter="dissolve">
                                      <p:cBhvr>
                                        <p:cTn id="7" dur="500"/>
                                        <p:tgtEl>
                                          <p:spTgt spid="125955">
                                            <p:txEl>
                                              <p:pRg st="0" end="0"/>
                                            </p:txEl>
                                          </p:spTgt>
                                        </p:tgtEl>
                                      </p:cBhvr>
                                    </p:animEffect>
                                  </p:childTnLst>
                                  <p:subTnLst>
                                    <p:animClr clrSpc="rgb" dir="cw">
                                      <p:cBhvr override="childStyle">
                                        <p:cTn dur="1" fill="hold" display="0" masterRel="nextClick" afterEffect="1"/>
                                        <p:tgtEl>
                                          <p:spTgt spid="125955">
                                            <p:txEl>
                                              <p:pRg st="0" end="0"/>
                                            </p:txEl>
                                          </p:spTgt>
                                        </p:tgtEl>
                                        <p:attrNameLst>
                                          <p:attrName>ppt_c</p:attrName>
                                        </p:attrNameLst>
                                      </p:cBhvr>
                                      <p:to>
                                        <a:srgbClr val="FF9900"/>
                                      </p:to>
                                    </p:animClr>
                                  </p:sub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25955">
                                            <p:txEl>
                                              <p:pRg st="1" end="1"/>
                                            </p:txEl>
                                          </p:spTgt>
                                        </p:tgtEl>
                                        <p:attrNameLst>
                                          <p:attrName>style.visibility</p:attrName>
                                        </p:attrNameLst>
                                      </p:cBhvr>
                                      <p:to>
                                        <p:strVal val="visible"/>
                                      </p:to>
                                    </p:set>
                                    <p:animEffect transition="in" filter="dissolve">
                                      <p:cBhvr>
                                        <p:cTn id="12" dur="500"/>
                                        <p:tgtEl>
                                          <p:spTgt spid="125955">
                                            <p:txEl>
                                              <p:pRg st="1" end="1"/>
                                            </p:txEl>
                                          </p:spTgt>
                                        </p:tgtEl>
                                      </p:cBhvr>
                                    </p:animEffect>
                                  </p:childTnLst>
                                  <p:subTnLst>
                                    <p:animClr clrSpc="rgb" dir="cw">
                                      <p:cBhvr override="childStyle">
                                        <p:cTn dur="1" fill="hold" display="0" masterRel="nextClick" afterEffect="1"/>
                                        <p:tgtEl>
                                          <p:spTgt spid="125955">
                                            <p:txEl>
                                              <p:pRg st="1" end="1"/>
                                            </p:txEl>
                                          </p:spTgt>
                                        </p:tgtEl>
                                        <p:attrNameLst>
                                          <p:attrName>ppt_c</p:attrName>
                                        </p:attrNameLst>
                                      </p:cBhvr>
                                      <p:to>
                                        <a:srgbClr val="FF990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55" grpId="0" build="p" autoUpdateAnimBg="0"/>
    </p:bldLst>
  </p:timing>
</p:sld>
</file>

<file path=ppt/slides/slide1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a:xfrm>
            <a:off x="685800" y="1143000"/>
            <a:ext cx="7772400" cy="685800"/>
          </a:xfrm>
        </p:spPr>
        <p:txBody>
          <a:bodyPr>
            <a:normAutofit fontScale="90000"/>
          </a:bodyPr>
          <a:lstStyle/>
          <a:p>
            <a:r>
              <a:rPr lang="en-US" sz="6000"/>
              <a:t>Chapter 28</a:t>
            </a:r>
            <a:br>
              <a:rPr lang="en-US" sz="6000"/>
            </a:br>
            <a:r>
              <a:rPr lang="en-US" sz="2000"/>
              <a:t>Reflection and Refraction</a:t>
            </a:r>
            <a:endParaRPr lang="en-US"/>
          </a:p>
        </p:txBody>
      </p:sp>
      <p:sp>
        <p:nvSpPr>
          <p:cNvPr id="126979" name="Rectangle 3"/>
          <p:cNvSpPr>
            <a:spLocks noGrp="1" noChangeArrowheads="1"/>
          </p:cNvSpPr>
          <p:nvPr>
            <p:ph type="body" idx="1"/>
          </p:nvPr>
        </p:nvSpPr>
        <p:spPr>
          <a:xfrm>
            <a:off x="762000" y="2286000"/>
            <a:ext cx="7772400" cy="4114800"/>
          </a:xfrm>
        </p:spPr>
        <p:txBody>
          <a:bodyPr/>
          <a:lstStyle/>
          <a:p>
            <a:r>
              <a:rPr lang="en-US"/>
              <a:t>Fermat’s Principle</a:t>
            </a:r>
          </a:p>
          <a:p>
            <a:r>
              <a:rPr lang="en-US"/>
              <a:t>Reflection: diffuse and specular </a:t>
            </a:r>
          </a:p>
          <a:p>
            <a:r>
              <a:rPr lang="en-US"/>
              <a:t>Refraction &amp; Dispersion </a:t>
            </a:r>
          </a:p>
          <a:p>
            <a:r>
              <a:rPr lang="en-US"/>
              <a:t>Mirages &amp; Rainbows</a:t>
            </a:r>
          </a:p>
          <a:p>
            <a:r>
              <a:rPr lang="en-US"/>
              <a:t>Total Internal Reflection </a:t>
            </a:r>
          </a:p>
          <a:p>
            <a:r>
              <a:rPr lang="en-US"/>
              <a:t>Converging Lens, Diverging Lens</a:t>
            </a:r>
          </a:p>
          <a:p>
            <a:r>
              <a:rPr lang="en-US">
                <a:solidFill>
                  <a:schemeClr val="tx2"/>
                </a:solidFill>
              </a:rPr>
              <a:t>Figures 28.6, 10, 13, 22, 36</a:t>
            </a:r>
            <a:endParaRPr lang="en-US"/>
          </a:p>
        </p:txBody>
      </p:sp>
    </p:spTree>
    <p:extLst>
      <p:ext uri="{BB962C8B-B14F-4D97-AF65-F5344CB8AC3E}">
        <p14:creationId xmlns:p14="http://schemas.microsoft.com/office/powerpoint/2010/main" val="200224985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6979">
                                            <p:txEl>
                                              <p:pRg st="0" end="0"/>
                                            </p:txEl>
                                          </p:spTgt>
                                        </p:tgtEl>
                                        <p:attrNameLst>
                                          <p:attrName>style.visibility</p:attrName>
                                        </p:attrNameLst>
                                      </p:cBhvr>
                                      <p:to>
                                        <p:strVal val="visible"/>
                                      </p:to>
                                    </p:set>
                                    <p:animEffect transition="in" filter="dissolve">
                                      <p:cBhvr>
                                        <p:cTn id="7" dur="500"/>
                                        <p:tgtEl>
                                          <p:spTgt spid="126979">
                                            <p:txEl>
                                              <p:pRg st="0" end="0"/>
                                            </p:txEl>
                                          </p:spTgt>
                                        </p:tgtEl>
                                      </p:cBhvr>
                                    </p:animEffect>
                                  </p:childTnLst>
                                  <p:subTnLst>
                                    <p:animClr clrSpc="rgb" dir="cw">
                                      <p:cBhvr override="childStyle">
                                        <p:cTn dur="1" fill="hold" display="0" masterRel="nextClick" afterEffect="1"/>
                                        <p:tgtEl>
                                          <p:spTgt spid="126979">
                                            <p:txEl>
                                              <p:pRg st="0" end="0"/>
                                            </p:txEl>
                                          </p:spTgt>
                                        </p:tgtEl>
                                        <p:attrNameLst>
                                          <p:attrName>ppt_c</p:attrName>
                                        </p:attrNameLst>
                                      </p:cBhvr>
                                      <p:to>
                                        <a:srgbClr val="FF9900"/>
                                      </p:to>
                                    </p:animClr>
                                  </p:sub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26979">
                                            <p:txEl>
                                              <p:pRg st="1" end="1"/>
                                            </p:txEl>
                                          </p:spTgt>
                                        </p:tgtEl>
                                        <p:attrNameLst>
                                          <p:attrName>style.visibility</p:attrName>
                                        </p:attrNameLst>
                                      </p:cBhvr>
                                      <p:to>
                                        <p:strVal val="visible"/>
                                      </p:to>
                                    </p:set>
                                    <p:animEffect transition="in" filter="dissolve">
                                      <p:cBhvr>
                                        <p:cTn id="12" dur="500"/>
                                        <p:tgtEl>
                                          <p:spTgt spid="126979">
                                            <p:txEl>
                                              <p:pRg st="1" end="1"/>
                                            </p:txEl>
                                          </p:spTgt>
                                        </p:tgtEl>
                                      </p:cBhvr>
                                    </p:animEffect>
                                  </p:childTnLst>
                                  <p:subTnLst>
                                    <p:animClr clrSpc="rgb" dir="cw">
                                      <p:cBhvr override="childStyle">
                                        <p:cTn dur="1" fill="hold" display="0" masterRel="nextClick" afterEffect="1"/>
                                        <p:tgtEl>
                                          <p:spTgt spid="126979">
                                            <p:txEl>
                                              <p:pRg st="1" end="1"/>
                                            </p:txEl>
                                          </p:spTgt>
                                        </p:tgtEl>
                                        <p:attrNameLst>
                                          <p:attrName>ppt_c</p:attrName>
                                        </p:attrNameLst>
                                      </p:cBhvr>
                                      <p:to>
                                        <a:srgbClr val="FF9900"/>
                                      </p:to>
                                    </p:animClr>
                                  </p:sub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26979">
                                            <p:txEl>
                                              <p:pRg st="2" end="2"/>
                                            </p:txEl>
                                          </p:spTgt>
                                        </p:tgtEl>
                                        <p:attrNameLst>
                                          <p:attrName>style.visibility</p:attrName>
                                        </p:attrNameLst>
                                      </p:cBhvr>
                                      <p:to>
                                        <p:strVal val="visible"/>
                                      </p:to>
                                    </p:set>
                                    <p:animEffect transition="in" filter="dissolve">
                                      <p:cBhvr>
                                        <p:cTn id="17" dur="500"/>
                                        <p:tgtEl>
                                          <p:spTgt spid="126979">
                                            <p:txEl>
                                              <p:pRg st="2" end="2"/>
                                            </p:txEl>
                                          </p:spTgt>
                                        </p:tgtEl>
                                      </p:cBhvr>
                                    </p:animEffect>
                                  </p:childTnLst>
                                  <p:subTnLst>
                                    <p:animClr clrSpc="rgb" dir="cw">
                                      <p:cBhvr override="childStyle">
                                        <p:cTn dur="1" fill="hold" display="0" masterRel="nextClick" afterEffect="1"/>
                                        <p:tgtEl>
                                          <p:spTgt spid="126979">
                                            <p:txEl>
                                              <p:pRg st="2" end="2"/>
                                            </p:txEl>
                                          </p:spTgt>
                                        </p:tgtEl>
                                        <p:attrNameLst>
                                          <p:attrName>ppt_c</p:attrName>
                                        </p:attrNameLst>
                                      </p:cBhvr>
                                      <p:to>
                                        <a:srgbClr val="FF9900"/>
                                      </p:to>
                                    </p:animClr>
                                  </p:sub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26979">
                                            <p:txEl>
                                              <p:pRg st="3" end="3"/>
                                            </p:txEl>
                                          </p:spTgt>
                                        </p:tgtEl>
                                        <p:attrNameLst>
                                          <p:attrName>style.visibility</p:attrName>
                                        </p:attrNameLst>
                                      </p:cBhvr>
                                      <p:to>
                                        <p:strVal val="visible"/>
                                      </p:to>
                                    </p:set>
                                    <p:animEffect transition="in" filter="dissolve">
                                      <p:cBhvr>
                                        <p:cTn id="22" dur="500"/>
                                        <p:tgtEl>
                                          <p:spTgt spid="126979">
                                            <p:txEl>
                                              <p:pRg st="3" end="3"/>
                                            </p:txEl>
                                          </p:spTgt>
                                        </p:tgtEl>
                                      </p:cBhvr>
                                    </p:animEffect>
                                  </p:childTnLst>
                                  <p:subTnLst>
                                    <p:animClr clrSpc="rgb" dir="cw">
                                      <p:cBhvr override="childStyle">
                                        <p:cTn dur="1" fill="hold" display="0" masterRel="nextClick" afterEffect="1"/>
                                        <p:tgtEl>
                                          <p:spTgt spid="126979">
                                            <p:txEl>
                                              <p:pRg st="3" end="3"/>
                                            </p:txEl>
                                          </p:spTgt>
                                        </p:tgtEl>
                                        <p:attrNameLst>
                                          <p:attrName>ppt_c</p:attrName>
                                        </p:attrNameLst>
                                      </p:cBhvr>
                                      <p:to>
                                        <a:srgbClr val="FF9900"/>
                                      </p:to>
                                    </p:animClr>
                                  </p:sub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26979">
                                            <p:txEl>
                                              <p:pRg st="4" end="4"/>
                                            </p:txEl>
                                          </p:spTgt>
                                        </p:tgtEl>
                                        <p:attrNameLst>
                                          <p:attrName>style.visibility</p:attrName>
                                        </p:attrNameLst>
                                      </p:cBhvr>
                                      <p:to>
                                        <p:strVal val="visible"/>
                                      </p:to>
                                    </p:set>
                                    <p:animEffect transition="in" filter="dissolve">
                                      <p:cBhvr>
                                        <p:cTn id="27" dur="500"/>
                                        <p:tgtEl>
                                          <p:spTgt spid="126979">
                                            <p:txEl>
                                              <p:pRg st="4" end="4"/>
                                            </p:txEl>
                                          </p:spTgt>
                                        </p:tgtEl>
                                      </p:cBhvr>
                                    </p:animEffect>
                                  </p:childTnLst>
                                  <p:subTnLst>
                                    <p:animClr clrSpc="rgb" dir="cw">
                                      <p:cBhvr override="childStyle">
                                        <p:cTn dur="1" fill="hold" display="0" masterRel="nextClick" afterEffect="1"/>
                                        <p:tgtEl>
                                          <p:spTgt spid="126979">
                                            <p:txEl>
                                              <p:pRg st="4" end="4"/>
                                            </p:txEl>
                                          </p:spTgt>
                                        </p:tgtEl>
                                        <p:attrNameLst>
                                          <p:attrName>ppt_c</p:attrName>
                                        </p:attrNameLst>
                                      </p:cBhvr>
                                      <p:to>
                                        <a:srgbClr val="FF9900"/>
                                      </p:to>
                                    </p:animClr>
                                  </p:subTnLst>
                                </p:cTn>
                              </p:par>
                            </p:childTnLst>
                          </p:cTn>
                        </p:par>
                      </p:childTnLst>
                    </p:cTn>
                  </p:par>
                  <p:par>
                    <p:cTn id="28" fill="hold" nodeType="clickPar">
                      <p:stCondLst>
                        <p:cond delay="indefinite"/>
                      </p:stCondLst>
                      <p:childTnLst>
                        <p:par>
                          <p:cTn id="29" fill="hold" nodeType="withGroup">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26979">
                                            <p:txEl>
                                              <p:pRg st="5" end="5"/>
                                            </p:txEl>
                                          </p:spTgt>
                                        </p:tgtEl>
                                        <p:attrNameLst>
                                          <p:attrName>style.visibility</p:attrName>
                                        </p:attrNameLst>
                                      </p:cBhvr>
                                      <p:to>
                                        <p:strVal val="visible"/>
                                      </p:to>
                                    </p:set>
                                    <p:animEffect transition="in" filter="dissolve">
                                      <p:cBhvr>
                                        <p:cTn id="32" dur="500"/>
                                        <p:tgtEl>
                                          <p:spTgt spid="126979">
                                            <p:txEl>
                                              <p:pRg st="5" end="5"/>
                                            </p:txEl>
                                          </p:spTgt>
                                        </p:tgtEl>
                                      </p:cBhvr>
                                    </p:animEffect>
                                  </p:childTnLst>
                                  <p:subTnLst>
                                    <p:animClr clrSpc="rgb" dir="cw">
                                      <p:cBhvr override="childStyle">
                                        <p:cTn dur="1" fill="hold" display="0" masterRel="nextClick" afterEffect="1"/>
                                        <p:tgtEl>
                                          <p:spTgt spid="126979">
                                            <p:txEl>
                                              <p:pRg st="5" end="5"/>
                                            </p:txEl>
                                          </p:spTgt>
                                        </p:tgtEl>
                                        <p:attrNameLst>
                                          <p:attrName>ppt_c</p:attrName>
                                        </p:attrNameLst>
                                      </p:cBhvr>
                                      <p:to>
                                        <a:srgbClr val="FF9900"/>
                                      </p:to>
                                    </p:animClr>
                                  </p:subTnLst>
                                </p:cTn>
                              </p:par>
                            </p:childTnLst>
                          </p:cTn>
                        </p:par>
                      </p:childTnLst>
                    </p:cTn>
                  </p:par>
                  <p:par>
                    <p:cTn id="33" fill="hold" nodeType="clickPar">
                      <p:stCondLst>
                        <p:cond delay="indefinite"/>
                      </p:stCondLst>
                      <p:childTnLst>
                        <p:par>
                          <p:cTn id="34" fill="hold" nodeType="withGroup">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26979">
                                            <p:txEl>
                                              <p:pRg st="6" end="6"/>
                                            </p:txEl>
                                          </p:spTgt>
                                        </p:tgtEl>
                                        <p:attrNameLst>
                                          <p:attrName>style.visibility</p:attrName>
                                        </p:attrNameLst>
                                      </p:cBhvr>
                                      <p:to>
                                        <p:strVal val="visible"/>
                                      </p:to>
                                    </p:set>
                                    <p:animEffect transition="in" filter="dissolve">
                                      <p:cBhvr>
                                        <p:cTn id="37" dur="500"/>
                                        <p:tgtEl>
                                          <p:spTgt spid="126979">
                                            <p:txEl>
                                              <p:pRg st="6" end="6"/>
                                            </p:txEl>
                                          </p:spTgt>
                                        </p:tgtEl>
                                      </p:cBhvr>
                                    </p:animEffect>
                                  </p:childTnLst>
                                  <p:subTnLst>
                                    <p:animClr clrSpc="rgb" dir="cw">
                                      <p:cBhvr override="childStyle">
                                        <p:cTn dur="1" fill="hold" display="0" masterRel="nextClick" afterEffect="1"/>
                                        <p:tgtEl>
                                          <p:spTgt spid="126979">
                                            <p:txEl>
                                              <p:pRg st="6" end="6"/>
                                            </p:txEl>
                                          </p:spTgt>
                                        </p:tgtEl>
                                        <p:attrNameLst>
                                          <p:attrName>ppt_c</p:attrName>
                                        </p:attrNameLst>
                                      </p:cBhvr>
                                      <p:to>
                                        <a:srgbClr val="FF990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79" grpId="0" build="p" autoUpdateAnimBg="0"/>
    </p:bldLst>
  </p:timing>
</p:sld>
</file>

<file path=ppt/slides/slide1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a:xfrm>
            <a:off x="4953000" y="685800"/>
            <a:ext cx="3505200" cy="1676400"/>
          </a:xfrm>
        </p:spPr>
        <p:txBody>
          <a:bodyPr/>
          <a:lstStyle/>
          <a:p>
            <a:r>
              <a:rPr lang="en-US" sz="4800" b="1" dirty="0">
                <a:effectLst>
                  <a:outerShdw blurRad="38100" dist="38100" dir="2700000" algn="tl">
                    <a:srgbClr val="000000"/>
                  </a:outerShdw>
                </a:effectLst>
              </a:rPr>
              <a:t>Law of Reflection</a:t>
            </a:r>
            <a:endParaRPr lang="en-US" dirty="0"/>
          </a:p>
        </p:txBody>
      </p:sp>
      <p:sp>
        <p:nvSpPr>
          <p:cNvPr id="88067" name="Rectangle 3"/>
          <p:cNvSpPr>
            <a:spLocks noGrp="1" noChangeArrowheads="1"/>
          </p:cNvSpPr>
          <p:nvPr>
            <p:ph type="body" idx="1"/>
          </p:nvPr>
        </p:nvSpPr>
        <p:spPr>
          <a:xfrm>
            <a:off x="762000" y="2286000"/>
            <a:ext cx="7772400" cy="4114800"/>
          </a:xfrm>
        </p:spPr>
        <p:txBody>
          <a:bodyPr>
            <a:normAutofit/>
          </a:bodyPr>
          <a:lstStyle/>
          <a:p>
            <a:endParaRPr lang="en-US" dirty="0" smtClean="0"/>
          </a:p>
          <a:p>
            <a:r>
              <a:rPr lang="en-US" dirty="0"/>
              <a:t>Most objects we see </a:t>
            </a:r>
            <a:r>
              <a:rPr lang="en-US" u="sng" dirty="0"/>
              <a:t>reflect</a:t>
            </a:r>
            <a:r>
              <a:rPr lang="en-US" dirty="0"/>
              <a:t> light rather than </a:t>
            </a:r>
            <a:r>
              <a:rPr lang="en-US" u="sng" dirty="0"/>
              <a:t>emit</a:t>
            </a:r>
            <a:r>
              <a:rPr lang="en-US" dirty="0"/>
              <a:t> their own light.</a:t>
            </a:r>
          </a:p>
          <a:p>
            <a:r>
              <a:rPr lang="en-US" dirty="0" smtClean="0"/>
              <a:t>“The angle of incidence equals the angle of reflection.” </a:t>
            </a:r>
          </a:p>
          <a:p>
            <a:r>
              <a:rPr lang="en-US" dirty="0" smtClean="0"/>
              <a:t>This is true for both </a:t>
            </a:r>
            <a:r>
              <a:rPr lang="en-US" u="sng" dirty="0" smtClean="0"/>
              <a:t>flat mirrors</a:t>
            </a:r>
            <a:r>
              <a:rPr lang="en-US" dirty="0" smtClean="0"/>
              <a:t> and </a:t>
            </a:r>
            <a:r>
              <a:rPr lang="en-US" u="sng" dirty="0" smtClean="0"/>
              <a:t>curved mirrors</a:t>
            </a:r>
            <a:r>
              <a:rPr lang="en-US" dirty="0" smtClean="0"/>
              <a:t>.</a:t>
            </a:r>
          </a:p>
          <a:p>
            <a:endParaRPr lang="en-US" dirty="0"/>
          </a:p>
        </p:txBody>
      </p:sp>
      <p:pic>
        <p:nvPicPr>
          <p:cNvPr id="4" name="Picture 3"/>
          <p:cNvPicPr/>
          <p:nvPr/>
        </p:nvPicPr>
        <p:blipFill>
          <a:blip r:embed="rId3">
            <a:extLst>
              <a:ext uri="{28A0092B-C50C-407E-A947-70E740481C1C}">
                <a14:useLocalDpi xmlns:a14="http://schemas.microsoft.com/office/drawing/2010/main" val="0"/>
              </a:ext>
            </a:extLst>
          </a:blip>
          <a:stretch>
            <a:fillRect/>
          </a:stretch>
        </p:blipFill>
        <p:spPr>
          <a:xfrm>
            <a:off x="304800" y="0"/>
            <a:ext cx="4953000" cy="2667000"/>
          </a:xfrm>
          <a:prstGeom prst="rect">
            <a:avLst/>
          </a:prstGeom>
        </p:spPr>
      </p:pic>
    </p:spTree>
    <p:extLst>
      <p:ext uri="{BB962C8B-B14F-4D97-AF65-F5344CB8AC3E}">
        <p14:creationId xmlns:p14="http://schemas.microsoft.com/office/powerpoint/2010/main" val="150678174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88067">
                                            <p:txEl>
                                              <p:pRg st="1" end="1"/>
                                            </p:txEl>
                                          </p:spTgt>
                                        </p:tgtEl>
                                        <p:attrNameLst>
                                          <p:attrName>style.visibility</p:attrName>
                                        </p:attrNameLst>
                                      </p:cBhvr>
                                      <p:to>
                                        <p:strVal val="visible"/>
                                      </p:to>
                                    </p:set>
                                    <p:animEffect transition="in" filter="box(out)">
                                      <p:cBhvr>
                                        <p:cTn id="7" dur="500"/>
                                        <p:tgtEl>
                                          <p:spTgt spid="88067">
                                            <p:txEl>
                                              <p:pRg st="1" end="1"/>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88067">
                                            <p:txEl>
                                              <p:pRg st="2" end="2"/>
                                            </p:txEl>
                                          </p:spTgt>
                                        </p:tgtEl>
                                        <p:attrNameLst>
                                          <p:attrName>style.visibility</p:attrName>
                                        </p:attrNameLst>
                                      </p:cBhvr>
                                      <p:to>
                                        <p:strVal val="visible"/>
                                      </p:to>
                                    </p:set>
                                    <p:animEffect transition="in" filter="box(out)">
                                      <p:cBhvr>
                                        <p:cTn id="12" dur="500"/>
                                        <p:tgtEl>
                                          <p:spTgt spid="88067">
                                            <p:txEl>
                                              <p:pRg st="2" end="2"/>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88067">
                                            <p:txEl>
                                              <p:pRg st="3" end="3"/>
                                            </p:txEl>
                                          </p:spTgt>
                                        </p:tgtEl>
                                        <p:attrNameLst>
                                          <p:attrName>style.visibility</p:attrName>
                                        </p:attrNameLst>
                                      </p:cBhvr>
                                      <p:to>
                                        <p:strVal val="visible"/>
                                      </p:to>
                                    </p:set>
                                    <p:animEffect transition="in" filter="box(out)">
                                      <p:cBhvr>
                                        <p:cTn id="17" dur="500"/>
                                        <p:tgtEl>
                                          <p:spTgt spid="88067">
                                            <p:txEl>
                                              <p:pRg st="3" end="3"/>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7" grpId="0" build="p" bldLvl="5"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685800" y="0"/>
            <a:ext cx="8153400" cy="1752600"/>
          </a:xfrm>
        </p:spPr>
        <p:txBody>
          <a:bodyPr/>
          <a:lstStyle/>
          <a:p>
            <a:pPr eaLnBrk="1" hangingPunct="1"/>
            <a:r>
              <a:rPr lang="en-US" altLang="en-US" smtClean="0"/>
              <a:t>Night Vision</a:t>
            </a:r>
          </a:p>
        </p:txBody>
      </p:sp>
      <p:sp>
        <p:nvSpPr>
          <p:cNvPr id="11267" name="Rectangle 3"/>
          <p:cNvSpPr>
            <a:spLocks noGrp="1" noChangeArrowheads="1"/>
          </p:cNvSpPr>
          <p:nvPr>
            <p:ph type="body" sz="half" idx="1"/>
          </p:nvPr>
        </p:nvSpPr>
        <p:spPr>
          <a:xfrm>
            <a:off x="685800" y="1676400"/>
            <a:ext cx="8229600" cy="1143000"/>
          </a:xfrm>
        </p:spPr>
        <p:txBody>
          <a:bodyPr/>
          <a:lstStyle/>
          <a:p>
            <a:pPr eaLnBrk="1" hangingPunct="1"/>
            <a:r>
              <a:rPr lang="en-US" altLang="en-US" sz="2800" smtClean="0"/>
              <a:t>Thermal Imaging vs. Light Amplification</a:t>
            </a:r>
            <a:endParaRPr lang="en-US" altLang="en-US" sz="2800" smtClean="0">
              <a:hlinkClick r:id=""/>
            </a:endParaRPr>
          </a:p>
          <a:p>
            <a:pPr eaLnBrk="1" hangingPunct="1"/>
            <a:r>
              <a:rPr lang="en-US" altLang="en-US" sz="2800" smtClean="0">
                <a:hlinkClick r:id=""/>
              </a:rPr>
              <a:t>Comparison</a:t>
            </a:r>
            <a:endParaRPr lang="en-US" altLang="en-US" sz="2800" smtClean="0"/>
          </a:p>
        </p:txBody>
      </p:sp>
      <p:pic>
        <p:nvPicPr>
          <p:cNvPr id="11268" name="Picture 6" descr="mvtherm2"/>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304800" y="2895600"/>
            <a:ext cx="4800600" cy="2849563"/>
          </a:xfrm>
        </p:spPr>
      </p:pic>
      <p:pic>
        <p:nvPicPr>
          <p:cNvPr id="11269" name="Picture 7" descr="1DOD NVG4"/>
          <p:cNvPicPr>
            <a:picLocks noGrp="1" noChangeAspect="1" noChangeArrowheads="1"/>
          </p:cNvPicPr>
          <p:nvPr>
            <p:ph sz="quarter" idx="3"/>
          </p:nvPr>
        </p:nvPicPr>
        <p:blipFill>
          <a:blip r:embed="rId4">
            <a:extLst>
              <a:ext uri="{28A0092B-C50C-407E-A947-70E740481C1C}">
                <a14:useLocalDpi xmlns:a14="http://schemas.microsoft.com/office/drawing/2010/main" val="0"/>
              </a:ext>
            </a:extLst>
          </a:blip>
          <a:srcRect/>
          <a:stretch>
            <a:fillRect/>
          </a:stretch>
        </p:blipFill>
        <p:spPr>
          <a:xfrm>
            <a:off x="5791200" y="2438400"/>
            <a:ext cx="2574925" cy="3962400"/>
          </a:xfrm>
        </p:spPr>
      </p:pic>
    </p:spTree>
    <p:extLst>
      <p:ext uri="{BB962C8B-B14F-4D97-AF65-F5344CB8AC3E}">
        <p14:creationId xmlns:p14="http://schemas.microsoft.com/office/powerpoint/2010/main" val="4229634638"/>
      </p:ext>
    </p:extLst>
  </p:cSld>
  <p:clrMapOvr>
    <a:masterClrMapping/>
  </p:clrMapOvr>
  <p:transition>
    <p:rand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609600" y="304800"/>
            <a:ext cx="7772400" cy="1143000"/>
          </a:xfrm>
        </p:spPr>
        <p:txBody>
          <a:bodyPr/>
          <a:lstStyle/>
          <a:p>
            <a:pPr eaLnBrk="1" hangingPunct="1"/>
            <a:r>
              <a:rPr lang="en-US" altLang="en-US" smtClean="0"/>
              <a:t>Look into my eyes . . .</a:t>
            </a:r>
          </a:p>
        </p:txBody>
      </p:sp>
      <p:sp>
        <p:nvSpPr>
          <p:cNvPr id="26627" name="Rectangle 3"/>
          <p:cNvSpPr>
            <a:spLocks noGrp="1" noChangeArrowheads="1"/>
          </p:cNvSpPr>
          <p:nvPr>
            <p:ph type="body" sz="half" idx="1"/>
          </p:nvPr>
        </p:nvSpPr>
        <p:spPr>
          <a:xfrm>
            <a:off x="228600" y="1600200"/>
            <a:ext cx="4343400" cy="4953000"/>
          </a:xfrm>
        </p:spPr>
        <p:txBody>
          <a:bodyPr/>
          <a:lstStyle/>
          <a:p>
            <a:pPr eaLnBrk="1" hangingPunct="1"/>
            <a:r>
              <a:rPr lang="en-US" altLang="en-US" sz="2800" smtClean="0"/>
              <a:t>Researches have shown that pupil size is a major clue in determining a person’s emotional response.</a:t>
            </a:r>
          </a:p>
          <a:p>
            <a:pPr eaLnBrk="1" hangingPunct="1"/>
            <a:r>
              <a:rPr lang="en-US" altLang="en-US" sz="2800" smtClean="0"/>
              <a:t>A larger pupil indicates a positive response, whereas a constricted pupil indicates a less than favorable reaction.</a:t>
            </a:r>
          </a:p>
        </p:txBody>
      </p:sp>
      <p:pic>
        <p:nvPicPr>
          <p:cNvPr id="13316" name="Picture 5"/>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049838" y="1981200"/>
            <a:ext cx="3005137" cy="4114800"/>
          </a:xfrm>
        </p:spPr>
      </p:pic>
    </p:spTree>
    <p:extLst>
      <p:ext uri="{BB962C8B-B14F-4D97-AF65-F5344CB8AC3E}">
        <p14:creationId xmlns:p14="http://schemas.microsoft.com/office/powerpoint/2010/main" val="541881215"/>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grpId="0"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animEffect transition="in" filter="blinds(vertical)">
                                      <p:cBhvr>
                                        <p:cTn id="7" dur="500"/>
                                        <p:tgtEl>
                                          <p:spTgt spid="2662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26627">
                                            <p:txEl>
                                              <p:pRg st="1" end="1"/>
                                            </p:txEl>
                                          </p:spTgt>
                                        </p:tgtEl>
                                        <p:attrNameLst>
                                          <p:attrName>style.visibility</p:attrName>
                                        </p:attrNameLst>
                                      </p:cBhvr>
                                      <p:to>
                                        <p:strVal val="visible"/>
                                      </p:to>
                                    </p:set>
                                    <p:animEffect transition="in" filter="blinds(vertical)">
                                      <p:cBhvr>
                                        <p:cTn id="12" dur="500"/>
                                        <p:tgtEl>
                                          <p:spTgt spid="2662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build="p"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00600" y="152400"/>
            <a:ext cx="3733800" cy="609600"/>
          </a:xfrm>
        </p:spPr>
        <p:txBody>
          <a:bodyPr>
            <a:normAutofit fontScale="90000"/>
          </a:bodyPr>
          <a:lstStyle/>
          <a:p>
            <a:r>
              <a:rPr lang="en-US" dirty="0" smtClean="0"/>
              <a:t>Motion</a:t>
            </a:r>
            <a:endParaRPr lang="en-US" dirty="0"/>
          </a:p>
        </p:txBody>
      </p:sp>
      <p:sp>
        <p:nvSpPr>
          <p:cNvPr id="3" name="Text Placeholder 2"/>
          <p:cNvSpPr>
            <a:spLocks noGrp="1"/>
          </p:cNvSpPr>
          <p:nvPr>
            <p:ph type="body" sz="half" idx="1"/>
          </p:nvPr>
        </p:nvSpPr>
        <p:spPr>
          <a:xfrm>
            <a:off x="685800" y="1676400"/>
            <a:ext cx="4038600" cy="4876800"/>
          </a:xfrm>
        </p:spPr>
        <p:txBody>
          <a:bodyPr>
            <a:normAutofit fontScale="70000" lnSpcReduction="20000"/>
          </a:bodyPr>
          <a:lstStyle/>
          <a:p>
            <a:pPr marL="0" indent="0">
              <a:lnSpc>
                <a:spcPct val="150000"/>
              </a:lnSpc>
              <a:buNone/>
            </a:pPr>
            <a:r>
              <a:rPr lang="en-US" sz="2800" dirty="0" smtClean="0">
                <a:latin typeface="Arial" panose="020B0604020202020204" pitchFamily="34" charset="0"/>
                <a:cs typeface="Arial" panose="020B0604020202020204" pitchFamily="34" charset="0"/>
              </a:rPr>
              <a:t>What </a:t>
            </a:r>
            <a:r>
              <a:rPr lang="en-US" sz="2800" dirty="0">
                <a:latin typeface="Arial" panose="020B0604020202020204" pitchFamily="34" charset="0"/>
                <a:cs typeface="Arial" panose="020B0604020202020204" pitchFamily="34" charset="0"/>
              </a:rPr>
              <a:t>happens to color of an object in your peripheral vision ?</a:t>
            </a:r>
          </a:p>
          <a:p>
            <a:pPr>
              <a:lnSpc>
                <a:spcPct val="150000"/>
              </a:lnSpc>
            </a:pPr>
            <a:r>
              <a:rPr lang="en-US" sz="2800" dirty="0">
                <a:latin typeface="Arial" panose="020B0604020202020204" pitchFamily="34" charset="0"/>
                <a:cs typeface="Arial" panose="020B0604020202020204" pitchFamily="34" charset="0"/>
              </a:rPr>
              <a:t>becomes black or white....loose your sense of color.....little/ no color receptors in</a:t>
            </a:r>
          </a:p>
          <a:p>
            <a:pPr>
              <a:lnSpc>
                <a:spcPct val="150000"/>
              </a:lnSpc>
            </a:pPr>
            <a:r>
              <a:rPr lang="en-US" sz="2800" dirty="0">
                <a:latin typeface="Arial" panose="020B0604020202020204" pitchFamily="34" charset="0"/>
                <a:cs typeface="Arial" panose="020B0604020202020204" pitchFamily="34" charset="0"/>
              </a:rPr>
              <a:t>your peripheral vision</a:t>
            </a:r>
          </a:p>
          <a:p>
            <a:pPr marL="0" indent="0">
              <a:lnSpc>
                <a:spcPct val="150000"/>
              </a:lnSpc>
              <a:buNone/>
            </a:pPr>
            <a:r>
              <a:rPr lang="en-US" sz="2800" dirty="0" smtClean="0">
                <a:latin typeface="Arial" panose="020B0604020202020204" pitchFamily="34" charset="0"/>
                <a:cs typeface="Arial" panose="020B0604020202020204" pitchFamily="34" charset="0"/>
              </a:rPr>
              <a:t>Explain </a:t>
            </a:r>
            <a:r>
              <a:rPr lang="en-US" sz="2800" dirty="0">
                <a:latin typeface="Arial" panose="020B0604020202020204" pitchFamily="34" charset="0"/>
                <a:cs typeface="Arial" panose="020B0604020202020204" pitchFamily="34" charset="0"/>
              </a:rPr>
              <a:t>how motion affects your vision.</a:t>
            </a:r>
          </a:p>
          <a:p>
            <a:pPr>
              <a:lnSpc>
                <a:spcPct val="150000"/>
              </a:lnSpc>
            </a:pPr>
            <a:r>
              <a:rPr lang="en-US" sz="2800" dirty="0">
                <a:latin typeface="Arial" panose="020B0604020202020204" pitchFamily="34" charset="0"/>
                <a:cs typeface="Arial" panose="020B0604020202020204" pitchFamily="34" charset="0"/>
              </a:rPr>
              <a:t>easy for us to pick out</a:t>
            </a:r>
            <a:endParaRPr lang="en-US" sz="2800" b="1" dirty="0">
              <a:latin typeface="Arial" panose="020B0604020202020204" pitchFamily="34" charset="0"/>
              <a:cs typeface="Arial" panose="020B0604020202020204" pitchFamily="34" charset="0"/>
            </a:endParaRPr>
          </a:p>
          <a:p>
            <a:pPr>
              <a:lnSpc>
                <a:spcPct val="150000"/>
              </a:lnSpc>
            </a:pPr>
            <a:endParaRPr lang="en-US" sz="2800" dirty="0">
              <a:latin typeface="Arial" panose="020B0604020202020204" pitchFamily="34" charset="0"/>
              <a:cs typeface="Arial" panose="020B0604020202020204" pitchFamily="34" charset="0"/>
            </a:endParaRPr>
          </a:p>
        </p:txBody>
      </p:sp>
      <p:sp>
        <p:nvSpPr>
          <p:cNvPr id="4" name="Content Placeholder 3"/>
          <p:cNvSpPr>
            <a:spLocks noGrp="1"/>
          </p:cNvSpPr>
          <p:nvPr>
            <p:ph sz="half" idx="2"/>
          </p:nvPr>
        </p:nvSpPr>
        <p:spPr>
          <a:xfrm>
            <a:off x="5105400" y="1143000"/>
            <a:ext cx="3810000" cy="4953000"/>
          </a:xfrm>
        </p:spPr>
        <p:txBody>
          <a:bodyPr>
            <a:normAutofit fontScale="62500" lnSpcReduction="20000"/>
          </a:bodyPr>
          <a:lstStyle/>
          <a:p>
            <a:pPr>
              <a:lnSpc>
                <a:spcPct val="170000"/>
              </a:lnSpc>
            </a:pPr>
            <a:r>
              <a:rPr lang="en-US" dirty="0"/>
              <a:t> an unvarying stimulus eventually disappears from awareness</a:t>
            </a:r>
          </a:p>
          <a:p>
            <a:pPr>
              <a:lnSpc>
                <a:spcPct val="170000"/>
              </a:lnSpc>
            </a:pPr>
            <a:r>
              <a:rPr lang="en-US" dirty="0" smtClean="0"/>
              <a:t>concentrate </a:t>
            </a:r>
            <a:r>
              <a:rPr lang="en-US" dirty="0"/>
              <a:t>on a star for a few seconds.  Eventually, you will see stars in the surrounding field of view fade away! In fact, its likely that the star you are looking at will fade or even disappear completely.</a:t>
            </a:r>
            <a:endParaRPr lang="en-US" b="1" dirty="0"/>
          </a:p>
          <a:p>
            <a:pPr>
              <a:lnSpc>
                <a:spcPct val="170000"/>
              </a:lnSpc>
            </a:pPr>
            <a:endParaRPr lang="en-US" dirty="0"/>
          </a:p>
        </p:txBody>
      </p:sp>
    </p:spTree>
    <p:extLst>
      <p:ext uri="{BB962C8B-B14F-4D97-AF65-F5344CB8AC3E}">
        <p14:creationId xmlns:p14="http://schemas.microsoft.com/office/powerpoint/2010/main" val="3346176021"/>
      </p:ext>
    </p:extLst>
  </p:cSld>
  <p:clrMapOvr>
    <a:masterClrMapping/>
  </p:clrMapOvr>
  <p:transition>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0" y="609600"/>
            <a:ext cx="3429000" cy="1143000"/>
          </a:xfrm>
        </p:spPr>
        <p:txBody>
          <a:bodyPr/>
          <a:lstStyle/>
          <a:p>
            <a:r>
              <a:rPr lang="en-US" dirty="0" smtClean="0"/>
              <a:t>Blind Spot</a:t>
            </a:r>
            <a:endParaRPr lang="en-US" dirty="0"/>
          </a:p>
        </p:txBody>
      </p:sp>
      <p:sp>
        <p:nvSpPr>
          <p:cNvPr id="3" name="Text Placeholder 2"/>
          <p:cNvSpPr>
            <a:spLocks noGrp="1"/>
          </p:cNvSpPr>
          <p:nvPr>
            <p:ph type="body" sz="half" idx="1"/>
          </p:nvPr>
        </p:nvSpPr>
        <p:spPr>
          <a:xfrm>
            <a:off x="228600" y="381000"/>
            <a:ext cx="4267200" cy="6477000"/>
          </a:xfrm>
        </p:spPr>
        <p:txBody>
          <a:bodyPr>
            <a:normAutofit fontScale="40000" lnSpcReduction="20000"/>
          </a:bodyPr>
          <a:lstStyle/>
          <a:p>
            <a:pPr>
              <a:lnSpc>
                <a:spcPct val="170000"/>
              </a:lnSpc>
            </a:pPr>
            <a:r>
              <a:rPr lang="en-US" b="1" dirty="0"/>
              <a:t>Look around</a:t>
            </a:r>
            <a:r>
              <a:rPr lang="en-US" dirty="0"/>
              <a:t>. Do you see a blind spot anywhere? Maybe the blind spot for one eye is at a different place than the blind spot for the other (this is actually true), so you don't notice it because each eye sees what the other doesn't. </a:t>
            </a:r>
            <a:r>
              <a:rPr lang="en-US" b="1" dirty="0"/>
              <a:t>Close one eye and look around again.</a:t>
            </a:r>
            <a:r>
              <a:rPr lang="en-US" dirty="0"/>
              <a:t> Now do you see a blind spot? Hmm. Maybe its just a little TINY blind spot, so small that you (and your brain) just ignore it. Nope, its actually a pretty BIG blind spot, as you'll see if you look at the diagram below and follow the </a:t>
            </a:r>
            <a:r>
              <a:rPr lang="en-US" dirty="0" smtClean="0"/>
              <a:t>instructions</a:t>
            </a:r>
          </a:p>
          <a:p>
            <a:pPr>
              <a:lnSpc>
                <a:spcPct val="170000"/>
              </a:lnSpc>
            </a:pPr>
            <a:r>
              <a:rPr lang="en-US" dirty="0"/>
              <a:t>Close your left eye and stare at the cross mark in the diagram with your right eye. Off to the right you should be able to see the spot. Don't LOOK at it; just notice that it is there off to the right (if its not, move farther away from the computer screen; you should be able to see the dot if you're a couple of feet away). Now slowly move toward the computer screen. Keep looking at the cross mark while you move. At a particular distance (probably a foot or so), the spot will disappear (it will reappear again if you move even closer). The spot disappears because it falls on the optic nerve head</a:t>
            </a:r>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0" y="2971800"/>
            <a:ext cx="3505200" cy="1819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4842548"/>
      </p:ext>
    </p:extLst>
  </p:cSld>
  <p:clrMapOvr>
    <a:masterClrMapping/>
  </p:clrMapOvr>
  <p:transition>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a:extLst>
              <a:ext uri="{28A0092B-C50C-407E-A947-70E740481C1C}">
                <a14:useLocalDpi xmlns:a14="http://schemas.microsoft.com/office/drawing/2010/main" val="0"/>
              </a:ext>
            </a:extLst>
          </a:blip>
          <a:stretch>
            <a:fillRect/>
          </a:stretch>
        </p:blipFill>
        <p:spPr>
          <a:xfrm>
            <a:off x="762000" y="609600"/>
            <a:ext cx="5638800" cy="3505200"/>
          </a:xfrm>
          <a:prstGeom prst="rect">
            <a:avLst/>
          </a:prstGeom>
        </p:spPr>
      </p:pic>
      <p:sp>
        <p:nvSpPr>
          <p:cNvPr id="3" name="Rectangle 2"/>
          <p:cNvSpPr/>
          <p:nvPr/>
        </p:nvSpPr>
        <p:spPr>
          <a:xfrm>
            <a:off x="757988" y="4306163"/>
            <a:ext cx="7852611" cy="1891287"/>
          </a:xfrm>
          <a:prstGeom prst="rect">
            <a:avLst/>
          </a:prstGeom>
        </p:spPr>
        <p:txBody>
          <a:bodyPr wrap="square">
            <a:spAutoFit/>
          </a:bodyPr>
          <a:lstStyle/>
          <a:p>
            <a:pPr>
              <a:lnSpc>
                <a:spcPct val="150000"/>
              </a:lnSpc>
            </a:pPr>
            <a:r>
              <a:rPr lang="en-US" sz="2000" b="1" dirty="0"/>
              <a:t>The blind-spot experiment. Close your left eye and look with your right eye at the round dot.  Adjust your distance and find the blind spot that erases the X. Switch eyes and look at the X and the dot disappears. Does your brain fill in crossed lines where the dot was?</a:t>
            </a:r>
          </a:p>
        </p:txBody>
      </p:sp>
    </p:spTree>
    <p:extLst>
      <p:ext uri="{BB962C8B-B14F-4D97-AF65-F5344CB8AC3E}">
        <p14:creationId xmlns:p14="http://schemas.microsoft.com/office/powerpoint/2010/main" val="649161452"/>
      </p:ext>
    </p:extLst>
  </p:cSld>
  <p:clrMapOvr>
    <a:masterClrMapping/>
  </p:clrMapOvr>
  <p:transition>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06498" name="AutoShape 2"/>
          <p:cNvSpPr>
            <a:spLocks noChangeArrowheads="1"/>
          </p:cNvSpPr>
          <p:nvPr/>
        </p:nvSpPr>
        <p:spPr bwMode="auto">
          <a:xfrm>
            <a:off x="1524000" y="4572000"/>
            <a:ext cx="228600" cy="457200"/>
          </a:xfrm>
          <a:prstGeom prst="star4">
            <a:avLst>
              <a:gd name="adj" fmla="val 12500"/>
            </a:avLst>
          </a:prstGeom>
          <a:gradFill rotWithShape="1">
            <a:gsLst>
              <a:gs pos="0">
                <a:schemeClr val="tx1"/>
              </a:gs>
              <a:gs pos="100000">
                <a:schemeClr val="tx1">
                  <a:gamma/>
                  <a:shade val="46275"/>
                  <a:invGamma/>
                </a:schemeClr>
              </a:gs>
            </a:gsLst>
            <a:path path="shape">
              <a:fillToRect l="50000" t="50000" r="50000" b="50000"/>
            </a:path>
          </a:gradFill>
          <a:ln>
            <a:noFill/>
          </a:ln>
          <a:effectLst/>
          <a:extLs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499" name="AutoShape 3"/>
          <p:cNvSpPr>
            <a:spLocks noChangeArrowheads="1"/>
          </p:cNvSpPr>
          <p:nvPr/>
        </p:nvSpPr>
        <p:spPr bwMode="auto">
          <a:xfrm>
            <a:off x="5562600" y="4419600"/>
            <a:ext cx="152400" cy="304800"/>
          </a:xfrm>
          <a:prstGeom prst="star4">
            <a:avLst>
              <a:gd name="adj" fmla="val 12500"/>
            </a:avLst>
          </a:prstGeom>
          <a:solidFill>
            <a:srgbClr val="4D4D4D"/>
          </a:solidFill>
          <a:ln>
            <a:noFill/>
          </a:ln>
          <a:effectLst/>
          <a:extLs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500" name="AutoShape 4"/>
          <p:cNvSpPr>
            <a:spLocks noChangeArrowheads="1"/>
          </p:cNvSpPr>
          <p:nvPr/>
        </p:nvSpPr>
        <p:spPr bwMode="auto">
          <a:xfrm>
            <a:off x="4267200" y="2209800"/>
            <a:ext cx="152400" cy="304800"/>
          </a:xfrm>
          <a:prstGeom prst="star4">
            <a:avLst>
              <a:gd name="adj" fmla="val 12500"/>
            </a:avLst>
          </a:prstGeom>
          <a:solidFill>
            <a:srgbClr val="1C1C1C"/>
          </a:solidFill>
          <a:ln>
            <a:noFill/>
          </a:ln>
          <a:effectLst/>
          <a:extLs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501" name="AutoShape 5"/>
          <p:cNvSpPr>
            <a:spLocks noChangeArrowheads="1"/>
          </p:cNvSpPr>
          <p:nvPr/>
        </p:nvSpPr>
        <p:spPr bwMode="auto">
          <a:xfrm>
            <a:off x="7315200" y="2362200"/>
            <a:ext cx="152400" cy="304800"/>
          </a:xfrm>
          <a:prstGeom prst="star4">
            <a:avLst>
              <a:gd name="adj" fmla="val 12500"/>
            </a:avLst>
          </a:prstGeom>
          <a:solidFill>
            <a:srgbClr val="111111"/>
          </a:solidFill>
          <a:ln>
            <a:noFill/>
          </a:ln>
          <a:effectLst/>
          <a:extLs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502" name="AutoShape 6"/>
          <p:cNvSpPr>
            <a:spLocks noChangeArrowheads="1"/>
          </p:cNvSpPr>
          <p:nvPr/>
        </p:nvSpPr>
        <p:spPr bwMode="auto">
          <a:xfrm>
            <a:off x="4876800" y="3048000"/>
            <a:ext cx="152400" cy="304800"/>
          </a:xfrm>
          <a:prstGeom prst="star4">
            <a:avLst>
              <a:gd name="adj" fmla="val 12500"/>
            </a:avLst>
          </a:prstGeom>
          <a:solidFill>
            <a:srgbClr val="080808"/>
          </a:solidFill>
          <a:ln>
            <a:noFill/>
          </a:ln>
          <a:effectLst/>
          <a:extLs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503" name="AutoShape 7"/>
          <p:cNvSpPr>
            <a:spLocks noChangeArrowheads="1"/>
          </p:cNvSpPr>
          <p:nvPr/>
        </p:nvSpPr>
        <p:spPr bwMode="auto">
          <a:xfrm>
            <a:off x="1600200" y="3048000"/>
            <a:ext cx="152400" cy="304800"/>
          </a:xfrm>
          <a:prstGeom prst="star4">
            <a:avLst>
              <a:gd name="adj" fmla="val 12500"/>
            </a:avLst>
          </a:prstGeom>
          <a:solidFill>
            <a:srgbClr val="040404"/>
          </a:solidFill>
          <a:ln>
            <a:noFill/>
          </a:ln>
          <a:effectLst/>
          <a:extLs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112204238"/>
      </p:ext>
    </p:extLst>
  </p:cSld>
  <p:clrMapOvr>
    <a:masterClrMapping/>
  </p:clrMapOvr>
  <p:transition>
    <p:fade thruBlk="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75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5177" t="7379" r="15180" b="11193"/>
          <a:stretch/>
        </p:blipFill>
        <p:spPr bwMode="auto">
          <a:xfrm>
            <a:off x="533400" y="38636"/>
            <a:ext cx="7592096" cy="66576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1022120"/>
      </p:ext>
    </p:extLst>
  </p:cSld>
  <p:clrMapOvr>
    <a:masterClrMapping/>
  </p:clrMapOvr>
  <p:transition>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2197"/>
            <a:ext cx="8534400" cy="640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33380806"/>
      </p:ext>
    </p:extLst>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685800" y="304800"/>
            <a:ext cx="7772400" cy="1143000"/>
          </a:xfrm>
        </p:spPr>
        <p:txBody>
          <a:bodyPr/>
          <a:lstStyle/>
          <a:p>
            <a:pPr eaLnBrk="1" hangingPunct="1"/>
            <a:r>
              <a:rPr lang="en-US" altLang="en-US" dirty="0" smtClean="0"/>
              <a:t>Objectives</a:t>
            </a:r>
          </a:p>
        </p:txBody>
      </p:sp>
      <p:sp>
        <p:nvSpPr>
          <p:cNvPr id="3075" name="Rectangle 3"/>
          <p:cNvSpPr>
            <a:spLocks noGrp="1" noChangeArrowheads="1"/>
          </p:cNvSpPr>
          <p:nvPr>
            <p:ph type="body" idx="1"/>
          </p:nvPr>
        </p:nvSpPr>
        <p:spPr>
          <a:xfrm>
            <a:off x="609600" y="1371600"/>
            <a:ext cx="7772400" cy="2971800"/>
          </a:xfrm>
        </p:spPr>
        <p:txBody>
          <a:bodyPr/>
          <a:lstStyle/>
          <a:p>
            <a:pPr marL="609600" indent="-609600" eaLnBrk="1" hangingPunct="1">
              <a:buFontTx/>
              <a:buAutoNum type="arabicPeriod"/>
            </a:pPr>
            <a:r>
              <a:rPr lang="en-US" altLang="en-US" sz="2800" dirty="0" smtClean="0"/>
              <a:t>Describe basic function of the eye</a:t>
            </a:r>
          </a:p>
          <a:p>
            <a:pPr marL="609600" indent="-609600" eaLnBrk="1" hangingPunct="1">
              <a:buFontTx/>
              <a:buAutoNum type="arabicPeriod"/>
            </a:pPr>
            <a:r>
              <a:rPr lang="en-US" altLang="en-US" sz="2800" dirty="0" smtClean="0"/>
              <a:t>Describe the dual nature of light </a:t>
            </a:r>
          </a:p>
          <a:p>
            <a:pPr marL="609600" indent="-609600" eaLnBrk="1" hangingPunct="1">
              <a:buFontTx/>
              <a:buAutoNum type="arabicPeriod"/>
            </a:pPr>
            <a:r>
              <a:rPr lang="en-US" altLang="en-US" sz="2800" dirty="0" smtClean="0"/>
              <a:t>Explain why it is difficult to measure the speed of light</a:t>
            </a:r>
          </a:p>
          <a:p>
            <a:pPr marL="609600" indent="-609600" eaLnBrk="1" hangingPunct="1">
              <a:buFontTx/>
              <a:buAutoNum type="arabicPeriod"/>
            </a:pPr>
            <a:r>
              <a:rPr lang="en-US" altLang="en-US" sz="2800" dirty="0" smtClean="0"/>
              <a:t>Describe &amp; understand the electromagnetic spectrum</a:t>
            </a:r>
          </a:p>
        </p:txBody>
      </p:sp>
    </p:spTree>
    <p:extLst>
      <p:ext uri="{BB962C8B-B14F-4D97-AF65-F5344CB8AC3E}">
        <p14:creationId xmlns:p14="http://schemas.microsoft.com/office/powerpoint/2010/main" val="350260845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anim calcmode="lin" valueType="num">
                                      <p:cBhvr additive="base">
                                        <p:cTn id="7" dur="500" fill="hold"/>
                                        <p:tgtEl>
                                          <p:spTgt spid="307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07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075">
                                            <p:txEl>
                                              <p:pRg st="1" end="1"/>
                                            </p:txEl>
                                          </p:spTgt>
                                        </p:tgtEl>
                                        <p:attrNameLst>
                                          <p:attrName>style.visibility</p:attrName>
                                        </p:attrNameLst>
                                      </p:cBhvr>
                                      <p:to>
                                        <p:strVal val="visible"/>
                                      </p:to>
                                    </p:set>
                                    <p:anim calcmode="lin" valueType="num">
                                      <p:cBhvr additive="base">
                                        <p:cTn id="13" dur="500" fill="hold"/>
                                        <p:tgtEl>
                                          <p:spTgt spid="3075">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07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075">
                                            <p:txEl>
                                              <p:pRg st="2" end="2"/>
                                            </p:txEl>
                                          </p:spTgt>
                                        </p:tgtEl>
                                        <p:attrNameLst>
                                          <p:attrName>style.visibility</p:attrName>
                                        </p:attrNameLst>
                                      </p:cBhvr>
                                      <p:to>
                                        <p:strVal val="visible"/>
                                      </p:to>
                                    </p:set>
                                    <p:anim calcmode="lin" valueType="num">
                                      <p:cBhvr additive="base">
                                        <p:cTn id="19" dur="500" fill="hold"/>
                                        <p:tgtEl>
                                          <p:spTgt spid="3075">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07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075">
                                            <p:txEl>
                                              <p:pRg st="3" end="3"/>
                                            </p:txEl>
                                          </p:spTgt>
                                        </p:tgtEl>
                                        <p:attrNameLst>
                                          <p:attrName>style.visibility</p:attrName>
                                        </p:attrNameLst>
                                      </p:cBhvr>
                                      <p:to>
                                        <p:strVal val="visible"/>
                                      </p:to>
                                    </p:set>
                                    <p:anim calcmode="lin" valueType="num">
                                      <p:cBhvr additive="base">
                                        <p:cTn id="25" dur="500" fill="hold"/>
                                        <p:tgtEl>
                                          <p:spTgt spid="3075">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075">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uild="p"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r>
              <a:rPr lang="en-US">
                <a:solidFill>
                  <a:srgbClr val="000000"/>
                </a:solidFill>
              </a:rPr>
              <a:t>Hyperopia (Farsightedness)</a:t>
            </a:r>
          </a:p>
        </p:txBody>
      </p:sp>
      <p:pic>
        <p:nvPicPr>
          <p:cNvPr id="808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3161" y="1828800"/>
            <a:ext cx="7077839" cy="2770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0900" name="Text Box 4"/>
          <p:cNvSpPr txBox="1">
            <a:spLocks noChangeArrowheads="1"/>
          </p:cNvSpPr>
          <p:nvPr/>
        </p:nvSpPr>
        <p:spPr bwMode="auto">
          <a:xfrm>
            <a:off x="1295400" y="5029200"/>
            <a:ext cx="67056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ts val="500"/>
              </a:spcBef>
              <a:spcAft>
                <a:spcPts val="500"/>
              </a:spcAft>
            </a:pPr>
            <a:r>
              <a:rPr lang="en-US" sz="3200">
                <a:solidFill>
                  <a:srgbClr val="000000"/>
                </a:solidFill>
              </a:rPr>
              <a:t>People with far-sightedness cannot see clearly up close. </a:t>
            </a:r>
          </a:p>
        </p:txBody>
      </p:sp>
    </p:spTree>
    <p:extLst>
      <p:ext uri="{BB962C8B-B14F-4D97-AF65-F5344CB8AC3E}">
        <p14:creationId xmlns:p14="http://schemas.microsoft.com/office/powerpoint/2010/main" val="311825011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0900">
                                            <p:txEl>
                                              <p:pRg st="0" end="0"/>
                                            </p:txEl>
                                          </p:spTgt>
                                        </p:tgtEl>
                                        <p:attrNameLst>
                                          <p:attrName>style.visibility</p:attrName>
                                        </p:attrNameLst>
                                      </p:cBhvr>
                                      <p:to>
                                        <p:strVal val="visible"/>
                                      </p:to>
                                    </p:set>
                                    <p:animEffect transition="in" filter="dissolve">
                                      <p:cBhvr>
                                        <p:cTn id="7" dur="500"/>
                                        <p:tgtEl>
                                          <p:spTgt spid="8090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0" grpId="0" build="p"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3810000" y="274638"/>
            <a:ext cx="4876800" cy="2087562"/>
          </a:xfrm>
        </p:spPr>
        <p:txBody>
          <a:bodyPr/>
          <a:lstStyle/>
          <a:p>
            <a:r>
              <a:rPr lang="en-US" dirty="0"/>
              <a:t>Myopia (Near-Sightedness)</a:t>
            </a:r>
          </a:p>
        </p:txBody>
      </p:sp>
      <p:pic>
        <p:nvPicPr>
          <p:cNvPr id="798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224176"/>
            <a:ext cx="3581400" cy="2760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9876" name="Text Box 4"/>
          <p:cNvSpPr txBox="1">
            <a:spLocks noChangeArrowheads="1"/>
          </p:cNvSpPr>
          <p:nvPr/>
        </p:nvSpPr>
        <p:spPr bwMode="auto">
          <a:xfrm>
            <a:off x="457200" y="3200400"/>
            <a:ext cx="8229600" cy="2811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500"/>
              </a:spcBef>
              <a:spcAft>
                <a:spcPts val="500"/>
              </a:spcAft>
            </a:pPr>
            <a:r>
              <a:rPr lang="en-US" sz="3200" dirty="0"/>
              <a:t>People with near-sightedness cannot see clearly at distance. </a:t>
            </a:r>
            <a:endParaRPr lang="en-US" sz="3200" dirty="0" smtClean="0"/>
          </a:p>
          <a:p>
            <a:pPr>
              <a:spcBef>
                <a:spcPts val="500"/>
              </a:spcBef>
              <a:spcAft>
                <a:spcPts val="500"/>
              </a:spcAft>
            </a:pPr>
            <a:endParaRPr lang="en-US" sz="3200" dirty="0" smtClean="0"/>
          </a:p>
          <a:p>
            <a:pPr>
              <a:spcBef>
                <a:spcPts val="500"/>
              </a:spcBef>
              <a:spcAft>
                <a:spcPts val="500"/>
              </a:spcAft>
            </a:pPr>
            <a:r>
              <a:rPr lang="en-US" sz="3200" dirty="0"/>
              <a:t>A cataract is a lens that has become opaque, resulting in impaired vision.</a:t>
            </a:r>
          </a:p>
        </p:txBody>
      </p:sp>
    </p:spTree>
    <p:extLst>
      <p:ext uri="{BB962C8B-B14F-4D97-AF65-F5344CB8AC3E}">
        <p14:creationId xmlns:p14="http://schemas.microsoft.com/office/powerpoint/2010/main" val="182368219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9876">
                                            <p:txEl>
                                              <p:pRg st="0" end="0"/>
                                            </p:txEl>
                                          </p:spTgt>
                                        </p:tgtEl>
                                        <p:attrNameLst>
                                          <p:attrName>style.visibility</p:attrName>
                                        </p:attrNameLst>
                                      </p:cBhvr>
                                      <p:to>
                                        <p:strVal val="visible"/>
                                      </p:to>
                                    </p:set>
                                    <p:animEffect transition="in" filter="dissolve">
                                      <p:cBhvr>
                                        <p:cTn id="7" dur="500"/>
                                        <p:tgtEl>
                                          <p:spTgt spid="7987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9876">
                                            <p:txEl>
                                              <p:pRg st="2" end="2"/>
                                            </p:txEl>
                                          </p:spTgt>
                                        </p:tgtEl>
                                        <p:attrNameLst>
                                          <p:attrName>style.visibility</p:attrName>
                                        </p:attrNameLst>
                                      </p:cBhvr>
                                      <p:to>
                                        <p:strVal val="visible"/>
                                      </p:to>
                                    </p:set>
                                    <p:animEffect transition="in" filter="dissolve">
                                      <p:cBhvr>
                                        <p:cTn id="12" dur="500"/>
                                        <p:tgtEl>
                                          <p:spTgt spid="7987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6" grpId="0" build="p"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679" t="20502" r="3679" b="15562"/>
          <a:stretch/>
        </p:blipFill>
        <p:spPr bwMode="auto">
          <a:xfrm>
            <a:off x="3316013" y="11806"/>
            <a:ext cx="5816081" cy="2274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746" name="Picture 2"/>
          <p:cNvPicPr>
            <a:picLocks noChangeArrowheads="1"/>
          </p:cNvPicPr>
          <p:nvPr/>
        </p:nvPicPr>
        <p:blipFill rotWithShape="1">
          <a:blip r:embed="rId3">
            <a:extLst>
              <a:ext uri="{28A0092B-C50C-407E-A947-70E740481C1C}">
                <a14:useLocalDpi xmlns:a14="http://schemas.microsoft.com/office/drawing/2010/main" val="0"/>
              </a:ext>
            </a:extLst>
          </a:blip>
          <a:srcRect l="1667" t="23671" r="6332" b="15776"/>
          <a:stretch/>
        </p:blipFill>
        <p:spPr bwMode="auto">
          <a:xfrm>
            <a:off x="2643061" y="2700079"/>
            <a:ext cx="6477001" cy="297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747" name="Rectangle 3"/>
          <p:cNvSpPr>
            <a:spLocks noChangeArrowheads="1"/>
          </p:cNvSpPr>
          <p:nvPr/>
        </p:nvSpPr>
        <p:spPr bwMode="auto">
          <a:xfrm>
            <a:off x="0" y="0"/>
            <a:ext cx="9144000" cy="457200"/>
          </a:xfrm>
          <a:prstGeom prst="rect">
            <a:avLst/>
          </a:prstGeom>
          <a:solidFill>
            <a:srgbClr val="FFFFFF"/>
          </a:solidFill>
          <a:ln w="12700" cap="sq">
            <a:solidFill>
              <a:srgbClr val="FFFFFF"/>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1945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346" y="471152"/>
            <a:ext cx="3810000" cy="2228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203986" y="4656216"/>
            <a:ext cx="6224053" cy="2031325"/>
          </a:xfrm>
          <a:prstGeom prst="rect">
            <a:avLst/>
          </a:prstGeom>
        </p:spPr>
        <p:txBody>
          <a:bodyPr wrap="square">
            <a:spAutoFit/>
          </a:bodyPr>
          <a:lstStyle/>
          <a:p>
            <a:pPr>
              <a:lnSpc>
                <a:spcPct val="90000"/>
              </a:lnSpc>
            </a:pPr>
            <a:r>
              <a:rPr lang="en-US" sz="2800" u="sng" dirty="0"/>
              <a:t>Light </a:t>
            </a:r>
            <a:r>
              <a:rPr lang="en-US" sz="2800" u="sng" dirty="0" smtClean="0"/>
              <a:t>- </a:t>
            </a:r>
            <a:r>
              <a:rPr lang="en-US" sz="2800" dirty="0" smtClean="0"/>
              <a:t>pure </a:t>
            </a:r>
            <a:r>
              <a:rPr lang="en-US" sz="2800" dirty="0"/>
              <a:t>energy</a:t>
            </a:r>
            <a:endParaRPr lang="en-US" sz="2800" u="sng" dirty="0"/>
          </a:p>
          <a:p>
            <a:pPr>
              <a:lnSpc>
                <a:spcPct val="90000"/>
              </a:lnSpc>
            </a:pPr>
            <a:r>
              <a:rPr lang="en-US" sz="2800" u="sng" dirty="0"/>
              <a:t>Electromagnetic Waves</a:t>
            </a:r>
          </a:p>
          <a:p>
            <a:pPr lvl="2">
              <a:lnSpc>
                <a:spcPct val="90000"/>
              </a:lnSpc>
              <a:buFontTx/>
              <a:buChar char="*"/>
            </a:pPr>
            <a:r>
              <a:rPr lang="en-US" sz="2800" dirty="0"/>
              <a:t>energy-carrying waves emitted by vibrating electrons</a:t>
            </a:r>
          </a:p>
          <a:p>
            <a:pPr>
              <a:lnSpc>
                <a:spcPct val="90000"/>
              </a:lnSpc>
            </a:pPr>
            <a:r>
              <a:rPr lang="en-US" sz="2800" u="sng" dirty="0" smtClean="0"/>
              <a:t>Photons - </a:t>
            </a:r>
            <a:r>
              <a:rPr lang="en-US" sz="2800" dirty="0" smtClean="0"/>
              <a:t>particles </a:t>
            </a:r>
            <a:r>
              <a:rPr lang="en-US" sz="2800" dirty="0"/>
              <a:t>of light</a:t>
            </a:r>
          </a:p>
        </p:txBody>
      </p:sp>
    </p:spTree>
    <p:extLst>
      <p:ext uri="{BB962C8B-B14F-4D97-AF65-F5344CB8AC3E}">
        <p14:creationId xmlns:p14="http://schemas.microsoft.com/office/powerpoint/2010/main" val="3784099504"/>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altLang="en-US" smtClean="0">
                <a:solidFill>
                  <a:schemeClr val="tx1"/>
                </a:solidFill>
              </a:rPr>
              <a:t>Particle or Wave?</a:t>
            </a:r>
            <a:endParaRPr lang="en-US" altLang="en-US" smtClean="0"/>
          </a:p>
        </p:txBody>
      </p:sp>
      <p:sp>
        <p:nvSpPr>
          <p:cNvPr id="4099" name="Rectangle 3"/>
          <p:cNvSpPr>
            <a:spLocks noGrp="1" noChangeArrowheads="1"/>
          </p:cNvSpPr>
          <p:nvPr>
            <p:ph type="body" sz="half" idx="1"/>
          </p:nvPr>
        </p:nvSpPr>
        <p:spPr>
          <a:xfrm>
            <a:off x="381000" y="1752600"/>
            <a:ext cx="3810000" cy="4876800"/>
          </a:xfrm>
        </p:spPr>
        <p:txBody>
          <a:bodyPr/>
          <a:lstStyle/>
          <a:p>
            <a:pPr eaLnBrk="1" hangingPunct="1">
              <a:lnSpc>
                <a:spcPct val="90000"/>
              </a:lnSpc>
            </a:pPr>
            <a:r>
              <a:rPr lang="en-US" altLang="en-US" sz="2800" smtClean="0">
                <a:solidFill>
                  <a:srgbClr val="FF0000"/>
                </a:solidFill>
              </a:rPr>
              <a:t>Particle theory:</a:t>
            </a:r>
          </a:p>
          <a:p>
            <a:pPr lvl="1" eaLnBrk="1" hangingPunct="1">
              <a:lnSpc>
                <a:spcPct val="90000"/>
              </a:lnSpc>
            </a:pPr>
            <a:r>
              <a:rPr lang="en-US" altLang="en-US" sz="2400" smtClean="0">
                <a:solidFill>
                  <a:srgbClr val="FF0000"/>
                </a:solidFill>
              </a:rPr>
              <a:t>Light moves in straight lines</a:t>
            </a:r>
          </a:p>
          <a:p>
            <a:pPr eaLnBrk="1" hangingPunct="1">
              <a:lnSpc>
                <a:spcPct val="90000"/>
              </a:lnSpc>
            </a:pPr>
            <a:r>
              <a:rPr lang="en-US" altLang="en-US" sz="2800" smtClean="0">
                <a:solidFill>
                  <a:srgbClr val="FF0000"/>
                </a:solidFill>
              </a:rPr>
              <a:t>Wave theory:</a:t>
            </a:r>
          </a:p>
          <a:p>
            <a:pPr lvl="1" eaLnBrk="1" hangingPunct="1">
              <a:lnSpc>
                <a:spcPct val="90000"/>
              </a:lnSpc>
            </a:pPr>
            <a:r>
              <a:rPr lang="en-US" altLang="en-US" sz="2400" smtClean="0">
                <a:solidFill>
                  <a:srgbClr val="FF0000"/>
                </a:solidFill>
              </a:rPr>
              <a:t>Light moves in waves spreading out</a:t>
            </a:r>
            <a:endParaRPr lang="en-US" altLang="en-US" sz="2400" smtClean="0">
              <a:solidFill>
                <a:srgbClr val="000681"/>
              </a:solidFill>
            </a:endParaRPr>
          </a:p>
          <a:p>
            <a:pPr eaLnBrk="1" hangingPunct="1">
              <a:lnSpc>
                <a:spcPct val="90000"/>
              </a:lnSpc>
            </a:pPr>
            <a:r>
              <a:rPr lang="en-US" altLang="en-US" sz="2800" smtClean="0"/>
              <a:t>Which theory is right?</a:t>
            </a:r>
          </a:p>
          <a:p>
            <a:pPr eaLnBrk="1" hangingPunct="1">
              <a:lnSpc>
                <a:spcPct val="90000"/>
              </a:lnSpc>
            </a:pPr>
            <a:r>
              <a:rPr lang="en-US" altLang="en-US" sz="2800" smtClean="0"/>
              <a:t>They both are!!!</a:t>
            </a:r>
          </a:p>
          <a:p>
            <a:pPr eaLnBrk="1" hangingPunct="1">
              <a:lnSpc>
                <a:spcPct val="90000"/>
              </a:lnSpc>
            </a:pPr>
            <a:r>
              <a:rPr lang="en-US" altLang="en-US" sz="2800" smtClean="0"/>
              <a:t>For this chapter, we will discuss the wave theory of light.</a:t>
            </a:r>
          </a:p>
        </p:txBody>
      </p:sp>
      <p:pic>
        <p:nvPicPr>
          <p:cNvPr id="4101" name="Picture 5"/>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648200" y="2408238"/>
            <a:ext cx="3810000" cy="3260725"/>
          </a:xfrm>
        </p:spPr>
      </p:pic>
    </p:spTree>
    <p:extLst>
      <p:ext uri="{BB962C8B-B14F-4D97-AF65-F5344CB8AC3E}">
        <p14:creationId xmlns:p14="http://schemas.microsoft.com/office/powerpoint/2010/main" val="1266326458"/>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101"/>
                                        </p:tgtEl>
                                        <p:attrNameLst>
                                          <p:attrName>style.visibility</p:attrName>
                                        </p:attrNameLst>
                                      </p:cBhvr>
                                      <p:to>
                                        <p:strVal val="visible"/>
                                      </p:to>
                                    </p:set>
                                    <p:anim calcmode="lin" valueType="num">
                                      <p:cBhvr additive="base">
                                        <p:cTn id="7" dur="500" fill="hold"/>
                                        <p:tgtEl>
                                          <p:spTgt spid="4101"/>
                                        </p:tgtEl>
                                        <p:attrNameLst>
                                          <p:attrName>ppt_x</p:attrName>
                                        </p:attrNameLst>
                                      </p:cBhvr>
                                      <p:tavLst>
                                        <p:tav tm="0">
                                          <p:val>
                                            <p:strVal val="#ppt_x"/>
                                          </p:val>
                                        </p:tav>
                                        <p:tav tm="100000">
                                          <p:val>
                                            <p:strVal val="#ppt_x"/>
                                          </p:val>
                                        </p:tav>
                                      </p:tavLst>
                                    </p:anim>
                                    <p:anim calcmode="lin" valueType="num">
                                      <p:cBhvr additive="base">
                                        <p:cTn id="8" dur="500" fill="hold"/>
                                        <p:tgtEl>
                                          <p:spTgt spid="410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2" presetClass="entr" presetSubtype="8" fill="hold" grpId="0" nodeType="clickEffect">
                                  <p:stCondLst>
                                    <p:cond delay="0"/>
                                  </p:stCondLst>
                                  <p:childTnLst>
                                    <p:set>
                                      <p:cBhvr>
                                        <p:cTn id="12" dur="1" fill="hold">
                                          <p:stCondLst>
                                            <p:cond delay="0"/>
                                          </p:stCondLst>
                                        </p:cTn>
                                        <p:tgtEl>
                                          <p:spTgt spid="4099">
                                            <p:txEl>
                                              <p:pRg st="0" end="0"/>
                                            </p:txEl>
                                          </p:spTgt>
                                        </p:tgtEl>
                                        <p:attrNameLst>
                                          <p:attrName>style.visibility</p:attrName>
                                        </p:attrNameLst>
                                      </p:cBhvr>
                                      <p:to>
                                        <p:strVal val="visible"/>
                                      </p:to>
                                    </p:set>
                                    <p:animEffect transition="in" filter="slide(fromLeft)">
                                      <p:cBhvr>
                                        <p:cTn id="13" dur="500"/>
                                        <p:tgtEl>
                                          <p:spTgt spid="4099">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2" presetClass="entr" presetSubtype="8" fill="hold" grpId="0" nodeType="clickEffect">
                                  <p:stCondLst>
                                    <p:cond delay="0"/>
                                  </p:stCondLst>
                                  <p:childTnLst>
                                    <p:set>
                                      <p:cBhvr>
                                        <p:cTn id="17" dur="1" fill="hold">
                                          <p:stCondLst>
                                            <p:cond delay="0"/>
                                          </p:stCondLst>
                                        </p:cTn>
                                        <p:tgtEl>
                                          <p:spTgt spid="4099">
                                            <p:txEl>
                                              <p:pRg st="1" end="1"/>
                                            </p:txEl>
                                          </p:spTgt>
                                        </p:tgtEl>
                                        <p:attrNameLst>
                                          <p:attrName>style.visibility</p:attrName>
                                        </p:attrNameLst>
                                      </p:cBhvr>
                                      <p:to>
                                        <p:strVal val="visible"/>
                                      </p:to>
                                    </p:set>
                                    <p:animEffect transition="in" filter="slide(fromLeft)">
                                      <p:cBhvr>
                                        <p:cTn id="18" dur="500"/>
                                        <p:tgtEl>
                                          <p:spTgt spid="4099">
                                            <p:txEl>
                                              <p:pRg st="1" end="1"/>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2" presetClass="entr" presetSubtype="8" fill="hold" grpId="0" nodeType="clickEffect">
                                  <p:stCondLst>
                                    <p:cond delay="0"/>
                                  </p:stCondLst>
                                  <p:childTnLst>
                                    <p:set>
                                      <p:cBhvr>
                                        <p:cTn id="22" dur="1" fill="hold">
                                          <p:stCondLst>
                                            <p:cond delay="0"/>
                                          </p:stCondLst>
                                        </p:cTn>
                                        <p:tgtEl>
                                          <p:spTgt spid="4099">
                                            <p:txEl>
                                              <p:pRg st="2" end="2"/>
                                            </p:txEl>
                                          </p:spTgt>
                                        </p:tgtEl>
                                        <p:attrNameLst>
                                          <p:attrName>style.visibility</p:attrName>
                                        </p:attrNameLst>
                                      </p:cBhvr>
                                      <p:to>
                                        <p:strVal val="visible"/>
                                      </p:to>
                                    </p:set>
                                    <p:animEffect transition="in" filter="slide(fromLeft)">
                                      <p:cBhvr>
                                        <p:cTn id="23" dur="500"/>
                                        <p:tgtEl>
                                          <p:spTgt spid="4099">
                                            <p:txEl>
                                              <p:pRg st="2" end="2"/>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2" presetClass="entr" presetSubtype="8" fill="hold" grpId="0" nodeType="clickEffect">
                                  <p:stCondLst>
                                    <p:cond delay="0"/>
                                  </p:stCondLst>
                                  <p:childTnLst>
                                    <p:set>
                                      <p:cBhvr>
                                        <p:cTn id="27" dur="1" fill="hold">
                                          <p:stCondLst>
                                            <p:cond delay="0"/>
                                          </p:stCondLst>
                                        </p:cTn>
                                        <p:tgtEl>
                                          <p:spTgt spid="4099">
                                            <p:txEl>
                                              <p:pRg st="3" end="3"/>
                                            </p:txEl>
                                          </p:spTgt>
                                        </p:tgtEl>
                                        <p:attrNameLst>
                                          <p:attrName>style.visibility</p:attrName>
                                        </p:attrNameLst>
                                      </p:cBhvr>
                                      <p:to>
                                        <p:strVal val="visible"/>
                                      </p:to>
                                    </p:set>
                                    <p:animEffect transition="in" filter="slide(fromLeft)">
                                      <p:cBhvr>
                                        <p:cTn id="28" dur="500"/>
                                        <p:tgtEl>
                                          <p:spTgt spid="4099">
                                            <p:txEl>
                                              <p:pRg st="3" end="3"/>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2" presetClass="entr" presetSubtype="8" fill="hold" grpId="0" nodeType="clickEffect">
                                  <p:stCondLst>
                                    <p:cond delay="0"/>
                                  </p:stCondLst>
                                  <p:childTnLst>
                                    <p:set>
                                      <p:cBhvr>
                                        <p:cTn id="32" dur="1" fill="hold">
                                          <p:stCondLst>
                                            <p:cond delay="0"/>
                                          </p:stCondLst>
                                        </p:cTn>
                                        <p:tgtEl>
                                          <p:spTgt spid="4099">
                                            <p:txEl>
                                              <p:pRg st="4" end="4"/>
                                            </p:txEl>
                                          </p:spTgt>
                                        </p:tgtEl>
                                        <p:attrNameLst>
                                          <p:attrName>style.visibility</p:attrName>
                                        </p:attrNameLst>
                                      </p:cBhvr>
                                      <p:to>
                                        <p:strVal val="visible"/>
                                      </p:to>
                                    </p:set>
                                    <p:animEffect transition="in" filter="slide(fromLeft)">
                                      <p:cBhvr>
                                        <p:cTn id="33" dur="500"/>
                                        <p:tgtEl>
                                          <p:spTgt spid="4099">
                                            <p:txEl>
                                              <p:pRg st="4" end="4"/>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2" presetClass="entr" presetSubtype="8" fill="hold" grpId="0" nodeType="clickEffect">
                                  <p:stCondLst>
                                    <p:cond delay="0"/>
                                  </p:stCondLst>
                                  <p:childTnLst>
                                    <p:set>
                                      <p:cBhvr>
                                        <p:cTn id="37" dur="1" fill="hold">
                                          <p:stCondLst>
                                            <p:cond delay="0"/>
                                          </p:stCondLst>
                                        </p:cTn>
                                        <p:tgtEl>
                                          <p:spTgt spid="4099">
                                            <p:txEl>
                                              <p:pRg st="5" end="5"/>
                                            </p:txEl>
                                          </p:spTgt>
                                        </p:tgtEl>
                                        <p:attrNameLst>
                                          <p:attrName>style.visibility</p:attrName>
                                        </p:attrNameLst>
                                      </p:cBhvr>
                                      <p:to>
                                        <p:strVal val="visible"/>
                                      </p:to>
                                    </p:set>
                                    <p:animEffect transition="in" filter="slide(fromLeft)">
                                      <p:cBhvr>
                                        <p:cTn id="38" dur="500"/>
                                        <p:tgtEl>
                                          <p:spTgt spid="4099">
                                            <p:txEl>
                                              <p:pRg st="5" end="5"/>
                                            </p:txEl>
                                          </p:spTgt>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12" presetClass="entr" presetSubtype="8" fill="hold" grpId="0" nodeType="clickEffect">
                                  <p:stCondLst>
                                    <p:cond delay="0"/>
                                  </p:stCondLst>
                                  <p:childTnLst>
                                    <p:set>
                                      <p:cBhvr>
                                        <p:cTn id="42" dur="1" fill="hold">
                                          <p:stCondLst>
                                            <p:cond delay="0"/>
                                          </p:stCondLst>
                                        </p:cTn>
                                        <p:tgtEl>
                                          <p:spTgt spid="4099">
                                            <p:txEl>
                                              <p:pRg st="6" end="6"/>
                                            </p:txEl>
                                          </p:spTgt>
                                        </p:tgtEl>
                                        <p:attrNameLst>
                                          <p:attrName>style.visibility</p:attrName>
                                        </p:attrNameLst>
                                      </p:cBhvr>
                                      <p:to>
                                        <p:strVal val="visible"/>
                                      </p:to>
                                    </p:set>
                                    <p:animEffect transition="in" filter="slide(fromLeft)">
                                      <p:cBhvr>
                                        <p:cTn id="43" dur="500"/>
                                        <p:tgtEl>
                                          <p:spTgt spid="409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bldLvl="3"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2"/>
          <p:cNvSpPr>
            <a:spLocks noGrp="1" noChangeArrowheads="1"/>
          </p:cNvSpPr>
          <p:nvPr>
            <p:ph type="title"/>
          </p:nvPr>
        </p:nvSpPr>
        <p:spPr/>
        <p:txBody>
          <a:bodyPr/>
          <a:lstStyle/>
          <a:p>
            <a:pPr eaLnBrk="1" hangingPunct="1"/>
            <a:r>
              <a:rPr lang="en-US" smtClean="0"/>
              <a:t>Electromagnetic Waves</a:t>
            </a:r>
          </a:p>
        </p:txBody>
      </p:sp>
      <p:sp>
        <p:nvSpPr>
          <p:cNvPr id="3077" name="Rectangle 3"/>
          <p:cNvSpPr>
            <a:spLocks noGrp="1" noChangeArrowheads="1"/>
          </p:cNvSpPr>
          <p:nvPr>
            <p:ph type="body" idx="1"/>
          </p:nvPr>
        </p:nvSpPr>
        <p:spPr/>
        <p:txBody>
          <a:bodyPr/>
          <a:lstStyle/>
          <a:p>
            <a:pPr eaLnBrk="1" hangingPunct="1">
              <a:buFontTx/>
              <a:buNone/>
            </a:pPr>
            <a:r>
              <a:rPr lang="en-US" sz="2800" smtClean="0"/>
              <a:t>Moving charges (currents) create magnetic fields.</a:t>
            </a:r>
          </a:p>
          <a:p>
            <a:pPr eaLnBrk="1" hangingPunct="1">
              <a:buFontTx/>
              <a:buNone/>
            </a:pPr>
            <a:r>
              <a:rPr lang="en-US" sz="2800" smtClean="0"/>
              <a:t>Oscillating magnetic fields create electric fields.</a:t>
            </a:r>
          </a:p>
          <a:p>
            <a:pPr eaLnBrk="1" hangingPunct="1">
              <a:buFontTx/>
              <a:buNone/>
            </a:pPr>
            <a:r>
              <a:rPr lang="en-US" sz="2800" smtClean="0"/>
              <a:t>These effects create </a:t>
            </a:r>
            <a:r>
              <a:rPr lang="en-US" sz="2800" smtClean="0">
                <a:solidFill>
                  <a:schemeClr val="accent2"/>
                </a:solidFill>
              </a:rPr>
              <a:t>electromagnetic waves</a:t>
            </a:r>
            <a:r>
              <a:rPr lang="en-US" sz="2800" smtClean="0"/>
              <a:t>.</a:t>
            </a:r>
          </a:p>
          <a:p>
            <a:pPr eaLnBrk="1" hangingPunct="1">
              <a:buFontTx/>
              <a:buNone/>
            </a:pPr>
            <a:endParaRPr lang="en-US" sz="2800" smtClean="0"/>
          </a:p>
        </p:txBody>
      </p:sp>
      <p:pic>
        <p:nvPicPr>
          <p:cNvPr id="3078" name="Picture 7" descr="26-01Figure_FI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7000" y="3352800"/>
            <a:ext cx="2655887" cy="266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62563928"/>
      </p:ext>
    </p:extLst>
  </p:cSld>
  <p:clrMapOvr>
    <a:masterClrMapping/>
  </p:clrMapOvr>
  <p:transition>
    <p:fade thruBlk="1"/>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p:txBody>
          <a:bodyPr/>
          <a:lstStyle/>
          <a:p>
            <a:endParaRPr lang="en-US"/>
          </a:p>
        </p:txBody>
      </p:sp>
      <p:sp>
        <p:nvSpPr>
          <p:cNvPr id="3" name="Content Placeholder 2"/>
          <p:cNvSpPr>
            <a:spLocks noGrp="1"/>
          </p:cNvSpPr>
          <p:nvPr>
            <p:ph type="subTitle" idx="1"/>
          </p:nvPr>
        </p:nvSpPr>
        <p:spPr/>
        <p:txBody>
          <a:bodyPr>
            <a:normAutofit fontScale="92500" lnSpcReduction="10000"/>
          </a:bodyPr>
          <a:lstStyle/>
          <a:p>
            <a:r>
              <a:rPr lang="en-US" dirty="0" smtClean="0"/>
              <a:t> The electric and magnetic fields of an electromagnetic wave are perpendicular to each other and to the direction of motion of the wave.</a:t>
            </a:r>
          </a:p>
          <a:p>
            <a:endParaRPr lang="en-US" dirty="0"/>
          </a:p>
        </p:txBody>
      </p:sp>
      <p:pic>
        <p:nvPicPr>
          <p:cNvPr id="6" name="Picture 5"/>
          <p:cNvPicPr/>
          <p:nvPr/>
        </p:nvPicPr>
        <p:blipFill>
          <a:blip r:embed="rId2"/>
          <a:stretch>
            <a:fillRect/>
          </a:stretch>
        </p:blipFill>
        <p:spPr>
          <a:xfrm>
            <a:off x="1600200" y="-4011"/>
            <a:ext cx="5757862" cy="3019425"/>
          </a:xfrm>
          <a:prstGeom prst="rect">
            <a:avLst/>
          </a:prstGeom>
        </p:spPr>
      </p:pic>
    </p:spTree>
    <p:extLst>
      <p:ext uri="{BB962C8B-B14F-4D97-AF65-F5344CB8AC3E}">
        <p14:creationId xmlns:p14="http://schemas.microsoft.com/office/powerpoint/2010/main" val="3109240005"/>
      </p:ext>
    </p:extLst>
  </p:cSld>
  <p:clrMapOvr>
    <a:masterClrMapping/>
  </p:clrMapOvr>
  <p:transition>
    <p:fade thruBlk="1"/>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685800" y="0"/>
            <a:ext cx="7772400" cy="1143000"/>
          </a:xfrm>
        </p:spPr>
        <p:txBody>
          <a:bodyPr/>
          <a:lstStyle/>
          <a:p>
            <a:pPr eaLnBrk="1" hangingPunct="1"/>
            <a:r>
              <a:rPr lang="en-US" altLang="en-US" smtClean="0"/>
              <a:t>Electromagnetic Spectrum</a:t>
            </a:r>
          </a:p>
        </p:txBody>
      </p:sp>
      <p:sp>
        <p:nvSpPr>
          <p:cNvPr id="15364" name="Rectangle 4"/>
          <p:cNvSpPr>
            <a:spLocks noGrp="1" noChangeArrowheads="1"/>
          </p:cNvSpPr>
          <p:nvPr>
            <p:ph type="body" sz="half" idx="2"/>
          </p:nvPr>
        </p:nvSpPr>
        <p:spPr>
          <a:xfrm>
            <a:off x="381000" y="4038600"/>
            <a:ext cx="8458200" cy="2819400"/>
          </a:xfrm>
        </p:spPr>
        <p:txBody>
          <a:bodyPr/>
          <a:lstStyle/>
          <a:p>
            <a:pPr eaLnBrk="1" hangingPunct="1">
              <a:lnSpc>
                <a:spcPct val="90000"/>
              </a:lnSpc>
            </a:pPr>
            <a:r>
              <a:rPr lang="en-US" altLang="en-US" sz="2400" smtClean="0">
                <a:solidFill>
                  <a:srgbClr val="FF0000"/>
                </a:solidFill>
              </a:rPr>
              <a:t>Electromagnetic Wave:</a:t>
            </a:r>
          </a:p>
          <a:p>
            <a:pPr lvl="1" eaLnBrk="1" hangingPunct="1">
              <a:lnSpc>
                <a:spcPct val="90000"/>
              </a:lnSpc>
            </a:pPr>
            <a:r>
              <a:rPr lang="en-US" altLang="en-US" sz="2000" smtClean="0">
                <a:solidFill>
                  <a:srgbClr val="FF0000"/>
                </a:solidFill>
              </a:rPr>
              <a:t>part electric &amp; part magnetic</a:t>
            </a:r>
          </a:p>
          <a:p>
            <a:pPr eaLnBrk="1" hangingPunct="1">
              <a:lnSpc>
                <a:spcPct val="90000"/>
              </a:lnSpc>
            </a:pPr>
            <a:r>
              <a:rPr lang="en-US" altLang="en-US" sz="2400" smtClean="0">
                <a:solidFill>
                  <a:srgbClr val="FF0000"/>
                </a:solidFill>
              </a:rPr>
              <a:t>Light is small portion of electromagnetic scale</a:t>
            </a:r>
          </a:p>
          <a:p>
            <a:pPr eaLnBrk="1" hangingPunct="1">
              <a:lnSpc>
                <a:spcPct val="90000"/>
              </a:lnSpc>
            </a:pPr>
            <a:r>
              <a:rPr lang="en-US" altLang="en-US" sz="2400" smtClean="0">
                <a:solidFill>
                  <a:srgbClr val="FF0000"/>
                </a:solidFill>
              </a:rPr>
              <a:t>Below red:</a:t>
            </a:r>
          </a:p>
          <a:p>
            <a:pPr lvl="1" eaLnBrk="1" hangingPunct="1">
              <a:lnSpc>
                <a:spcPct val="90000"/>
              </a:lnSpc>
            </a:pPr>
            <a:r>
              <a:rPr lang="en-US" altLang="en-US" sz="2000" smtClean="0">
                <a:solidFill>
                  <a:srgbClr val="FF0000"/>
                </a:solidFill>
              </a:rPr>
              <a:t> infrared</a:t>
            </a:r>
          </a:p>
          <a:p>
            <a:pPr eaLnBrk="1" hangingPunct="1">
              <a:lnSpc>
                <a:spcPct val="90000"/>
              </a:lnSpc>
            </a:pPr>
            <a:r>
              <a:rPr lang="en-US" altLang="en-US" sz="2400" smtClean="0">
                <a:solidFill>
                  <a:srgbClr val="FF0000"/>
                </a:solidFill>
              </a:rPr>
              <a:t>Above violet: </a:t>
            </a:r>
          </a:p>
          <a:p>
            <a:pPr lvl="1" eaLnBrk="1" hangingPunct="1">
              <a:lnSpc>
                <a:spcPct val="90000"/>
              </a:lnSpc>
            </a:pPr>
            <a:r>
              <a:rPr lang="en-US" altLang="en-US" sz="2000" smtClean="0">
                <a:solidFill>
                  <a:srgbClr val="FF0000"/>
                </a:solidFill>
              </a:rPr>
              <a:t>Ultraviolet</a:t>
            </a:r>
          </a:p>
        </p:txBody>
      </p:sp>
      <p:pic>
        <p:nvPicPr>
          <p:cNvPr id="15365" name="Picture 5"/>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2514600" y="1066800"/>
            <a:ext cx="4114800" cy="2743200"/>
          </a:xfrm>
        </p:spPr>
      </p:pic>
      <p:sp>
        <p:nvSpPr>
          <p:cNvPr id="21509" name="Text Box 6"/>
          <p:cNvSpPr txBox="1">
            <a:spLocks noChangeArrowheads="1"/>
          </p:cNvSpPr>
          <p:nvPr/>
        </p:nvSpPr>
        <p:spPr bwMode="auto">
          <a:xfrm>
            <a:off x="2971800" y="5410200"/>
            <a:ext cx="5486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pitchFamily="96" charset="0"/>
              </a:defRPr>
            </a:lvl1pPr>
            <a:lvl2pPr marL="742950" indent="-285750">
              <a:defRPr sz="2400">
                <a:solidFill>
                  <a:schemeClr val="tx1"/>
                </a:solidFill>
                <a:latin typeface="Times" pitchFamily="96" charset="0"/>
              </a:defRPr>
            </a:lvl2pPr>
            <a:lvl3pPr marL="1143000" indent="-228600">
              <a:defRPr sz="2400">
                <a:solidFill>
                  <a:schemeClr val="tx1"/>
                </a:solidFill>
                <a:latin typeface="Times" pitchFamily="96" charset="0"/>
              </a:defRPr>
            </a:lvl3pPr>
            <a:lvl4pPr marL="1600200" indent="-228600">
              <a:defRPr sz="2400">
                <a:solidFill>
                  <a:schemeClr val="tx1"/>
                </a:solidFill>
                <a:latin typeface="Times" pitchFamily="96" charset="0"/>
              </a:defRPr>
            </a:lvl4pPr>
            <a:lvl5pPr marL="2057400" indent="-228600">
              <a:defRPr sz="2400">
                <a:solidFill>
                  <a:schemeClr val="tx1"/>
                </a:solidFill>
                <a:latin typeface="Times" pitchFamily="96" charset="0"/>
              </a:defRPr>
            </a:lvl5pPr>
            <a:lvl6pPr marL="2514600" indent="-228600" eaLnBrk="0" fontAlgn="base" hangingPunct="0">
              <a:spcBef>
                <a:spcPct val="0"/>
              </a:spcBef>
              <a:spcAft>
                <a:spcPct val="0"/>
              </a:spcAft>
              <a:defRPr sz="2400">
                <a:solidFill>
                  <a:schemeClr val="tx1"/>
                </a:solidFill>
                <a:latin typeface="Times" pitchFamily="96" charset="0"/>
              </a:defRPr>
            </a:lvl6pPr>
            <a:lvl7pPr marL="2971800" indent="-228600" eaLnBrk="0" fontAlgn="base" hangingPunct="0">
              <a:spcBef>
                <a:spcPct val="0"/>
              </a:spcBef>
              <a:spcAft>
                <a:spcPct val="0"/>
              </a:spcAft>
              <a:defRPr sz="2400">
                <a:solidFill>
                  <a:schemeClr val="tx1"/>
                </a:solidFill>
                <a:latin typeface="Times" pitchFamily="96" charset="0"/>
              </a:defRPr>
            </a:lvl7pPr>
            <a:lvl8pPr marL="3429000" indent="-228600" eaLnBrk="0" fontAlgn="base" hangingPunct="0">
              <a:spcBef>
                <a:spcPct val="0"/>
              </a:spcBef>
              <a:spcAft>
                <a:spcPct val="0"/>
              </a:spcAft>
              <a:defRPr sz="2400">
                <a:solidFill>
                  <a:schemeClr val="tx1"/>
                </a:solidFill>
                <a:latin typeface="Times" pitchFamily="96" charset="0"/>
              </a:defRPr>
            </a:lvl8pPr>
            <a:lvl9pPr marL="3886200" indent="-228600" eaLnBrk="0" fontAlgn="base" hangingPunct="0">
              <a:spcBef>
                <a:spcPct val="0"/>
              </a:spcBef>
              <a:spcAft>
                <a:spcPct val="0"/>
              </a:spcAft>
              <a:defRPr sz="2400">
                <a:solidFill>
                  <a:schemeClr val="tx1"/>
                </a:solidFill>
                <a:latin typeface="Times" pitchFamily="96" charset="0"/>
              </a:defRPr>
            </a:lvl9pPr>
          </a:lstStyle>
          <a:p>
            <a:pPr>
              <a:spcBef>
                <a:spcPct val="50000"/>
              </a:spcBef>
            </a:pPr>
            <a:endParaRPr lang="en-US" altLang="en-US"/>
          </a:p>
        </p:txBody>
      </p:sp>
    </p:spTree>
    <p:extLst>
      <p:ext uri="{BB962C8B-B14F-4D97-AF65-F5344CB8AC3E}">
        <p14:creationId xmlns:p14="http://schemas.microsoft.com/office/powerpoint/2010/main" val="4198031759"/>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1" fill="hold" nodeType="clickEffect">
                                  <p:stCondLst>
                                    <p:cond delay="0"/>
                                  </p:stCondLst>
                                  <p:childTnLst>
                                    <p:set>
                                      <p:cBhvr>
                                        <p:cTn id="6" dur="1" fill="hold">
                                          <p:stCondLst>
                                            <p:cond delay="0"/>
                                          </p:stCondLst>
                                        </p:cTn>
                                        <p:tgtEl>
                                          <p:spTgt spid="15365"/>
                                        </p:tgtEl>
                                        <p:attrNameLst>
                                          <p:attrName>style.visibility</p:attrName>
                                        </p:attrNameLst>
                                      </p:cBhvr>
                                      <p:to>
                                        <p:strVal val="visible"/>
                                      </p:to>
                                    </p:set>
                                    <p:animEffect transition="in" filter="slide(fromTop)">
                                      <p:cBhvr>
                                        <p:cTn id="7" dur="500"/>
                                        <p:tgtEl>
                                          <p:spTgt spid="1536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5364">
                                            <p:txEl>
                                              <p:pRg st="0" end="0"/>
                                            </p:txEl>
                                          </p:spTgt>
                                        </p:tgtEl>
                                        <p:attrNameLst>
                                          <p:attrName>style.visibility</p:attrName>
                                        </p:attrNameLst>
                                      </p:cBhvr>
                                      <p:to>
                                        <p:strVal val="visible"/>
                                      </p:to>
                                    </p:set>
                                    <p:animEffect transition="in" filter="slide(fromBottom)">
                                      <p:cBhvr>
                                        <p:cTn id="12" dur="500"/>
                                        <p:tgtEl>
                                          <p:spTgt spid="15364">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5364">
                                            <p:txEl>
                                              <p:pRg st="1" end="1"/>
                                            </p:txEl>
                                          </p:spTgt>
                                        </p:tgtEl>
                                        <p:attrNameLst>
                                          <p:attrName>style.visibility</p:attrName>
                                        </p:attrNameLst>
                                      </p:cBhvr>
                                      <p:to>
                                        <p:strVal val="visible"/>
                                      </p:to>
                                    </p:set>
                                    <p:animEffect transition="in" filter="slide(fromBottom)">
                                      <p:cBhvr>
                                        <p:cTn id="17" dur="500"/>
                                        <p:tgtEl>
                                          <p:spTgt spid="15364">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15364">
                                            <p:txEl>
                                              <p:pRg st="2" end="2"/>
                                            </p:txEl>
                                          </p:spTgt>
                                        </p:tgtEl>
                                        <p:attrNameLst>
                                          <p:attrName>style.visibility</p:attrName>
                                        </p:attrNameLst>
                                      </p:cBhvr>
                                      <p:to>
                                        <p:strVal val="visible"/>
                                      </p:to>
                                    </p:set>
                                    <p:animEffect transition="in" filter="slide(fromBottom)">
                                      <p:cBhvr>
                                        <p:cTn id="22" dur="500"/>
                                        <p:tgtEl>
                                          <p:spTgt spid="15364">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15364">
                                            <p:txEl>
                                              <p:pRg st="3" end="3"/>
                                            </p:txEl>
                                          </p:spTgt>
                                        </p:tgtEl>
                                        <p:attrNameLst>
                                          <p:attrName>style.visibility</p:attrName>
                                        </p:attrNameLst>
                                      </p:cBhvr>
                                      <p:to>
                                        <p:strVal val="visible"/>
                                      </p:to>
                                    </p:set>
                                    <p:animEffect transition="in" filter="slide(fromBottom)">
                                      <p:cBhvr>
                                        <p:cTn id="27" dur="500"/>
                                        <p:tgtEl>
                                          <p:spTgt spid="15364">
                                            <p:txEl>
                                              <p:pRg st="3" end="3"/>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15364">
                                            <p:txEl>
                                              <p:pRg st="4" end="4"/>
                                            </p:txEl>
                                          </p:spTgt>
                                        </p:tgtEl>
                                        <p:attrNameLst>
                                          <p:attrName>style.visibility</p:attrName>
                                        </p:attrNameLst>
                                      </p:cBhvr>
                                      <p:to>
                                        <p:strVal val="visible"/>
                                      </p:to>
                                    </p:set>
                                    <p:animEffect transition="in" filter="slide(fromBottom)">
                                      <p:cBhvr>
                                        <p:cTn id="32" dur="500"/>
                                        <p:tgtEl>
                                          <p:spTgt spid="15364">
                                            <p:txEl>
                                              <p:pRg st="4" end="4"/>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15364">
                                            <p:txEl>
                                              <p:pRg st="5" end="5"/>
                                            </p:txEl>
                                          </p:spTgt>
                                        </p:tgtEl>
                                        <p:attrNameLst>
                                          <p:attrName>style.visibility</p:attrName>
                                        </p:attrNameLst>
                                      </p:cBhvr>
                                      <p:to>
                                        <p:strVal val="visible"/>
                                      </p:to>
                                    </p:set>
                                    <p:animEffect transition="in" filter="slide(fromBottom)">
                                      <p:cBhvr>
                                        <p:cTn id="37" dur="500"/>
                                        <p:tgtEl>
                                          <p:spTgt spid="15364">
                                            <p:txEl>
                                              <p:pRg st="5" end="5"/>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15364">
                                            <p:txEl>
                                              <p:pRg st="6" end="6"/>
                                            </p:txEl>
                                          </p:spTgt>
                                        </p:tgtEl>
                                        <p:attrNameLst>
                                          <p:attrName>style.visibility</p:attrName>
                                        </p:attrNameLst>
                                      </p:cBhvr>
                                      <p:to>
                                        <p:strVal val="visible"/>
                                      </p:to>
                                    </p:set>
                                    <p:animEffect transition="in" filter="slide(fromBottom)">
                                      <p:cBhvr>
                                        <p:cTn id="42" dur="500"/>
                                        <p:tgtEl>
                                          <p:spTgt spid="1536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build="p" bldLvl="3"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altLang="en-US" smtClean="0"/>
              <a:t>Wavelengths of light</a:t>
            </a:r>
          </a:p>
        </p:txBody>
      </p:sp>
      <p:sp>
        <p:nvSpPr>
          <p:cNvPr id="22531" name="Rectangle 3"/>
          <p:cNvSpPr>
            <a:spLocks noGrp="1" noChangeArrowheads="1"/>
          </p:cNvSpPr>
          <p:nvPr>
            <p:ph type="body" sz="half" idx="1"/>
          </p:nvPr>
        </p:nvSpPr>
        <p:spPr/>
        <p:txBody>
          <a:bodyPr/>
          <a:lstStyle/>
          <a:p>
            <a:pPr eaLnBrk="1" hangingPunct="1"/>
            <a:r>
              <a:rPr lang="en-US" altLang="en-US" sz="2800" smtClean="0"/>
              <a:t>What do you notice about this diagram?</a:t>
            </a:r>
          </a:p>
          <a:p>
            <a:pPr eaLnBrk="1" hangingPunct="1"/>
            <a:r>
              <a:rPr lang="en-US" altLang="en-US" sz="2800" smtClean="0"/>
              <a:t>Which color has the longest wavelength?  The shortest?</a:t>
            </a:r>
          </a:p>
          <a:p>
            <a:pPr eaLnBrk="1" hangingPunct="1"/>
            <a:r>
              <a:rPr lang="en-US" altLang="en-US" sz="2800" smtClean="0"/>
              <a:t>What can we say about frequency?</a:t>
            </a:r>
          </a:p>
        </p:txBody>
      </p:sp>
      <p:pic>
        <p:nvPicPr>
          <p:cNvPr id="22532" name="Picture 5"/>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648200" y="2338388"/>
            <a:ext cx="3810000" cy="3400425"/>
          </a:xfrm>
        </p:spPr>
      </p:pic>
    </p:spTree>
    <p:extLst>
      <p:ext uri="{BB962C8B-B14F-4D97-AF65-F5344CB8AC3E}">
        <p14:creationId xmlns:p14="http://schemas.microsoft.com/office/powerpoint/2010/main" val="2434913004"/>
      </p:ext>
    </p:extLst>
  </p:cSld>
  <p:clrMapOvr>
    <a:masterClrMapping/>
  </p:clrMapOvr>
  <p:transition>
    <p:rand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762000" y="228600"/>
            <a:ext cx="7772400" cy="1143000"/>
          </a:xfrm>
        </p:spPr>
        <p:txBody>
          <a:bodyPr/>
          <a:lstStyle/>
          <a:p>
            <a:pPr eaLnBrk="1" hangingPunct="1"/>
            <a:r>
              <a:rPr lang="en-US" altLang="en-US" smtClean="0"/>
              <a:t>Electromagnetic Scale</a:t>
            </a:r>
          </a:p>
        </p:txBody>
      </p:sp>
      <p:sp>
        <p:nvSpPr>
          <p:cNvPr id="23555" name="Rectangle 3"/>
          <p:cNvSpPr>
            <a:spLocks noGrp="1" noChangeArrowheads="1"/>
          </p:cNvSpPr>
          <p:nvPr>
            <p:ph type="body" sz="half" idx="1"/>
          </p:nvPr>
        </p:nvSpPr>
        <p:spPr>
          <a:xfrm>
            <a:off x="304800" y="1447800"/>
            <a:ext cx="8534400" cy="2514600"/>
          </a:xfrm>
        </p:spPr>
        <p:txBody>
          <a:bodyPr/>
          <a:lstStyle/>
          <a:p>
            <a:pPr eaLnBrk="1" hangingPunct="1"/>
            <a:r>
              <a:rPr lang="en-US" altLang="en-US" sz="2800" smtClean="0"/>
              <a:t>Light is generated by this shaking charge</a:t>
            </a:r>
          </a:p>
          <a:p>
            <a:pPr eaLnBrk="1" hangingPunct="1"/>
            <a:r>
              <a:rPr lang="en-US" altLang="en-US" sz="2800" smtClean="0"/>
              <a:t>AM radio: downtown antenna vibrating at a few thousand times/sec</a:t>
            </a:r>
          </a:p>
          <a:p>
            <a:pPr eaLnBrk="1" hangingPunct="1"/>
            <a:r>
              <a:rPr lang="en-US" altLang="en-US" sz="2800" smtClean="0"/>
              <a:t>FM: few million times/sec</a:t>
            </a:r>
          </a:p>
          <a:p>
            <a:pPr eaLnBrk="1" hangingPunct="1"/>
            <a:r>
              <a:rPr lang="en-US" altLang="en-US" sz="2800" smtClean="0"/>
              <a:t>Light: million billion times per second!</a:t>
            </a:r>
          </a:p>
        </p:txBody>
      </p:sp>
      <p:pic>
        <p:nvPicPr>
          <p:cNvPr id="23556" name="Picture 7"/>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381000" y="4114800"/>
            <a:ext cx="6172200" cy="2492375"/>
          </a:xfrm>
        </p:spPr>
      </p:pic>
      <p:pic>
        <p:nvPicPr>
          <p:cNvPr id="23557" name="Picture 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81800" y="4343400"/>
            <a:ext cx="2089150" cy="2014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4151206"/>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animEffect transition="in" filter="barn(outVertical)">
                                      <p:cBhvr>
                                        <p:cTn id="7" dur="500"/>
                                        <p:tgtEl>
                                          <p:spTgt spid="2355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23555">
                                            <p:txEl>
                                              <p:pRg st="1" end="1"/>
                                            </p:txEl>
                                          </p:spTgt>
                                        </p:tgtEl>
                                        <p:attrNameLst>
                                          <p:attrName>style.visibility</p:attrName>
                                        </p:attrNameLst>
                                      </p:cBhvr>
                                      <p:to>
                                        <p:strVal val="visible"/>
                                      </p:to>
                                    </p:set>
                                    <p:animEffect transition="in" filter="barn(outVertical)">
                                      <p:cBhvr>
                                        <p:cTn id="12" dur="500"/>
                                        <p:tgtEl>
                                          <p:spTgt spid="2355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23555">
                                            <p:txEl>
                                              <p:pRg st="2" end="2"/>
                                            </p:txEl>
                                          </p:spTgt>
                                        </p:tgtEl>
                                        <p:attrNameLst>
                                          <p:attrName>style.visibility</p:attrName>
                                        </p:attrNameLst>
                                      </p:cBhvr>
                                      <p:to>
                                        <p:strVal val="visible"/>
                                      </p:to>
                                    </p:set>
                                    <p:animEffect transition="in" filter="barn(outVertical)">
                                      <p:cBhvr>
                                        <p:cTn id="17" dur="500"/>
                                        <p:tgtEl>
                                          <p:spTgt spid="2355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23555">
                                            <p:txEl>
                                              <p:pRg st="3" end="3"/>
                                            </p:txEl>
                                          </p:spTgt>
                                        </p:tgtEl>
                                        <p:attrNameLst>
                                          <p:attrName>style.visibility</p:attrName>
                                        </p:attrNameLst>
                                      </p:cBhvr>
                                      <p:to>
                                        <p:strVal val="visible"/>
                                      </p:to>
                                    </p:set>
                                    <p:animEffect transition="in" filter="barn(outVertical)">
                                      <p:cBhvr>
                                        <p:cTn id="22" dur="500"/>
                                        <p:tgtEl>
                                          <p:spTgt spid="2355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build="p"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4"/>
          <p:cNvSpPr>
            <a:spLocks noGrp="1" noChangeArrowheads="1"/>
          </p:cNvSpPr>
          <p:nvPr>
            <p:ph type="body" sz="half" idx="2"/>
          </p:nvPr>
        </p:nvSpPr>
        <p:spPr>
          <a:xfrm>
            <a:off x="304800" y="3505200"/>
            <a:ext cx="8534400" cy="3124200"/>
          </a:xfrm>
        </p:spPr>
        <p:txBody>
          <a:bodyPr>
            <a:normAutofit lnSpcReduction="10000"/>
          </a:bodyPr>
          <a:lstStyle/>
          <a:p>
            <a:pPr eaLnBrk="1" hangingPunct="1">
              <a:lnSpc>
                <a:spcPct val="90000"/>
              </a:lnSpc>
            </a:pPr>
            <a:r>
              <a:rPr lang="en-US" altLang="en-US" sz="2400" smtClean="0"/>
              <a:t>Where does SOUND fit in on this scale?</a:t>
            </a:r>
          </a:p>
          <a:p>
            <a:pPr eaLnBrk="1" hangingPunct="1">
              <a:lnSpc>
                <a:spcPct val="90000"/>
              </a:lnSpc>
            </a:pPr>
            <a:r>
              <a:rPr lang="en-US" altLang="en-US" sz="2400" smtClean="0"/>
              <a:t>It doesn’t!  Sound is mechanical, a vibration of particles.</a:t>
            </a:r>
          </a:p>
          <a:p>
            <a:pPr eaLnBrk="1" hangingPunct="1">
              <a:lnSpc>
                <a:spcPct val="90000"/>
              </a:lnSpc>
            </a:pPr>
            <a:r>
              <a:rPr lang="en-US" altLang="en-US" sz="2400" smtClean="0"/>
              <a:t>Electromagnetic waves are vibrations of pure energy, vibrations of electrons.</a:t>
            </a:r>
          </a:p>
          <a:p>
            <a:pPr eaLnBrk="1" hangingPunct="1">
              <a:lnSpc>
                <a:spcPct val="90000"/>
              </a:lnSpc>
            </a:pPr>
            <a:r>
              <a:rPr lang="en-US" altLang="en-US" sz="2400" smtClean="0">
                <a:solidFill>
                  <a:srgbClr val="FF0000"/>
                </a:solidFill>
              </a:rPr>
              <a:t>Sound waves need a medium.</a:t>
            </a:r>
          </a:p>
          <a:p>
            <a:pPr eaLnBrk="1" hangingPunct="1">
              <a:lnSpc>
                <a:spcPct val="90000"/>
              </a:lnSpc>
            </a:pPr>
            <a:r>
              <a:rPr lang="en-US" altLang="en-US" sz="2400" smtClean="0"/>
              <a:t>Do Electromagnetic waves need a medium?</a:t>
            </a:r>
          </a:p>
          <a:p>
            <a:pPr eaLnBrk="1" hangingPunct="1">
              <a:lnSpc>
                <a:spcPct val="90000"/>
              </a:lnSpc>
            </a:pPr>
            <a:r>
              <a:rPr lang="en-US" altLang="en-US" sz="2400" smtClean="0"/>
              <a:t>NO!</a:t>
            </a:r>
          </a:p>
          <a:p>
            <a:pPr>
              <a:lnSpc>
                <a:spcPct val="90000"/>
              </a:lnSpc>
              <a:spcBef>
                <a:spcPct val="50000"/>
              </a:spcBef>
              <a:buFontTx/>
              <a:buNone/>
            </a:pPr>
            <a:r>
              <a:rPr lang="en-US" altLang="en-US" sz="2400" smtClean="0"/>
              <a:t> “Wavestown” worksheet--use page 408 in text as reference</a:t>
            </a:r>
          </a:p>
        </p:txBody>
      </p:sp>
      <p:pic>
        <p:nvPicPr>
          <p:cNvPr id="24579"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0" y="228600"/>
            <a:ext cx="4648200" cy="309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00688817"/>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388">
                                            <p:txEl>
                                              <p:pRg st="0" end="0"/>
                                            </p:txEl>
                                          </p:spTgt>
                                        </p:tgtEl>
                                        <p:attrNameLst>
                                          <p:attrName>style.visibility</p:attrName>
                                        </p:attrNameLst>
                                      </p:cBhvr>
                                      <p:to>
                                        <p:strVal val="visible"/>
                                      </p:to>
                                    </p:set>
                                    <p:anim calcmode="lin" valueType="num">
                                      <p:cBhvr additive="base">
                                        <p:cTn id="7" dur="500" fill="hold"/>
                                        <p:tgtEl>
                                          <p:spTgt spid="16388">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638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6388">
                                            <p:txEl>
                                              <p:pRg st="1" end="1"/>
                                            </p:txEl>
                                          </p:spTgt>
                                        </p:tgtEl>
                                        <p:attrNameLst>
                                          <p:attrName>style.visibility</p:attrName>
                                        </p:attrNameLst>
                                      </p:cBhvr>
                                      <p:to>
                                        <p:strVal val="visible"/>
                                      </p:to>
                                    </p:set>
                                    <p:anim calcmode="lin" valueType="num">
                                      <p:cBhvr additive="base">
                                        <p:cTn id="13" dur="500" fill="hold"/>
                                        <p:tgtEl>
                                          <p:spTgt spid="16388">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6388">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6388">
                                            <p:txEl>
                                              <p:pRg st="2" end="2"/>
                                            </p:txEl>
                                          </p:spTgt>
                                        </p:tgtEl>
                                        <p:attrNameLst>
                                          <p:attrName>style.visibility</p:attrName>
                                        </p:attrNameLst>
                                      </p:cBhvr>
                                      <p:to>
                                        <p:strVal val="visible"/>
                                      </p:to>
                                    </p:set>
                                    <p:anim calcmode="lin" valueType="num">
                                      <p:cBhvr additive="base">
                                        <p:cTn id="19" dur="500" fill="hold"/>
                                        <p:tgtEl>
                                          <p:spTgt spid="16388">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6388">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6388">
                                            <p:txEl>
                                              <p:pRg st="3" end="3"/>
                                            </p:txEl>
                                          </p:spTgt>
                                        </p:tgtEl>
                                        <p:attrNameLst>
                                          <p:attrName>style.visibility</p:attrName>
                                        </p:attrNameLst>
                                      </p:cBhvr>
                                      <p:to>
                                        <p:strVal val="visible"/>
                                      </p:to>
                                    </p:set>
                                    <p:anim calcmode="lin" valueType="num">
                                      <p:cBhvr additive="base">
                                        <p:cTn id="25" dur="500" fill="hold"/>
                                        <p:tgtEl>
                                          <p:spTgt spid="16388">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6388">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6388">
                                            <p:txEl>
                                              <p:pRg st="4" end="4"/>
                                            </p:txEl>
                                          </p:spTgt>
                                        </p:tgtEl>
                                        <p:attrNameLst>
                                          <p:attrName>style.visibility</p:attrName>
                                        </p:attrNameLst>
                                      </p:cBhvr>
                                      <p:to>
                                        <p:strVal val="visible"/>
                                      </p:to>
                                    </p:set>
                                    <p:anim calcmode="lin" valueType="num">
                                      <p:cBhvr additive="base">
                                        <p:cTn id="31" dur="500" fill="hold"/>
                                        <p:tgtEl>
                                          <p:spTgt spid="16388">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6388">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6388">
                                            <p:txEl>
                                              <p:pRg st="5" end="5"/>
                                            </p:txEl>
                                          </p:spTgt>
                                        </p:tgtEl>
                                        <p:attrNameLst>
                                          <p:attrName>style.visibility</p:attrName>
                                        </p:attrNameLst>
                                      </p:cBhvr>
                                      <p:to>
                                        <p:strVal val="visible"/>
                                      </p:to>
                                    </p:set>
                                    <p:anim calcmode="lin" valueType="num">
                                      <p:cBhvr additive="base">
                                        <p:cTn id="37" dur="500" fill="hold"/>
                                        <p:tgtEl>
                                          <p:spTgt spid="16388">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6388">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6388">
                                            <p:txEl>
                                              <p:pRg st="6" end="6"/>
                                            </p:txEl>
                                          </p:spTgt>
                                        </p:tgtEl>
                                        <p:attrNameLst>
                                          <p:attrName>style.visibility</p:attrName>
                                        </p:attrNameLst>
                                      </p:cBhvr>
                                      <p:to>
                                        <p:strVal val="visible"/>
                                      </p:to>
                                    </p:set>
                                    <p:anim calcmode="lin" valueType="num">
                                      <p:cBhvr additive="base">
                                        <p:cTn id="43" dur="500" fill="hold"/>
                                        <p:tgtEl>
                                          <p:spTgt spid="16388">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16388">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build="p"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609600" y="228600"/>
            <a:ext cx="7772400" cy="1143000"/>
          </a:xfrm>
        </p:spPr>
        <p:txBody>
          <a:bodyPr>
            <a:normAutofit fontScale="90000"/>
          </a:bodyPr>
          <a:lstStyle/>
          <a:p>
            <a:pPr eaLnBrk="1" hangingPunct="1"/>
            <a:r>
              <a:rPr lang="en-US" altLang="en-US" sz="3200" dirty="0" smtClean="0"/>
              <a:t>We collect 90% of our information about the world around us through the sense of light</a:t>
            </a:r>
            <a:br>
              <a:rPr lang="en-US" altLang="en-US" sz="3200" dirty="0" smtClean="0"/>
            </a:br>
            <a:r>
              <a:rPr lang="en-US" altLang="en-US" sz="3200" dirty="0" err="1" smtClean="0"/>
              <a:t>Light</a:t>
            </a:r>
            <a:r>
              <a:rPr lang="en-US" altLang="en-US" sz="3200" dirty="0" smtClean="0"/>
              <a:t> is the only thing we see</a:t>
            </a:r>
          </a:p>
        </p:txBody>
      </p:sp>
      <p:sp>
        <p:nvSpPr>
          <p:cNvPr id="7172" name="Rectangle 4"/>
          <p:cNvSpPr>
            <a:spLocks noGrp="1" noChangeArrowheads="1"/>
          </p:cNvSpPr>
          <p:nvPr>
            <p:ph type="body" sz="half" idx="2"/>
          </p:nvPr>
        </p:nvSpPr>
        <p:spPr>
          <a:xfrm>
            <a:off x="609600" y="5257800"/>
            <a:ext cx="7772400" cy="1066800"/>
          </a:xfrm>
        </p:spPr>
        <p:txBody>
          <a:bodyPr/>
          <a:lstStyle/>
          <a:p>
            <a:pPr eaLnBrk="1" hangingPunct="1"/>
            <a:r>
              <a:rPr lang="en-US" altLang="en-US" sz="2800" smtClean="0"/>
              <a:t>To understand what light is, we will first try to understand how it behaves.  .  .</a:t>
            </a:r>
          </a:p>
        </p:txBody>
      </p:sp>
      <p:pic>
        <p:nvPicPr>
          <p:cNvPr id="7173" name="Picture 5"/>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2362200" y="1676400"/>
            <a:ext cx="4267200" cy="3552825"/>
          </a:xfrm>
        </p:spPr>
      </p:pic>
    </p:spTree>
    <p:extLst>
      <p:ext uri="{BB962C8B-B14F-4D97-AF65-F5344CB8AC3E}">
        <p14:creationId xmlns:p14="http://schemas.microsoft.com/office/powerpoint/2010/main" val="1805958517"/>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7173"/>
                                        </p:tgtEl>
                                        <p:attrNameLst>
                                          <p:attrName>style.visibility</p:attrName>
                                        </p:attrNameLst>
                                      </p:cBhvr>
                                      <p:to>
                                        <p:strVal val="visible"/>
                                      </p:to>
                                    </p:set>
                                    <p:animEffect transition="in" filter="barn(inVertical)">
                                      <p:cBhvr>
                                        <p:cTn id="7" dur="500"/>
                                        <p:tgtEl>
                                          <p:spTgt spid="717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3" presetClass="entr" presetSubtype="36" fill="hold" grpId="0" nodeType="clickEffect">
                                  <p:stCondLst>
                                    <p:cond delay="0"/>
                                  </p:stCondLst>
                                  <p:childTnLst>
                                    <p:set>
                                      <p:cBhvr>
                                        <p:cTn id="11" dur="1" fill="hold">
                                          <p:stCondLst>
                                            <p:cond delay="0"/>
                                          </p:stCondLst>
                                        </p:cTn>
                                        <p:tgtEl>
                                          <p:spTgt spid="7172">
                                            <p:txEl>
                                              <p:pRg st="0" end="0"/>
                                            </p:txEl>
                                          </p:spTgt>
                                        </p:tgtEl>
                                        <p:attrNameLst>
                                          <p:attrName>style.visibility</p:attrName>
                                        </p:attrNameLst>
                                      </p:cBhvr>
                                      <p:to>
                                        <p:strVal val="visible"/>
                                      </p:to>
                                    </p:set>
                                    <p:anim calcmode="lin" valueType="num">
                                      <p:cBhvr>
                                        <p:cTn id="12" dur="500" fill="hold"/>
                                        <p:tgtEl>
                                          <p:spTgt spid="7172">
                                            <p:txEl>
                                              <p:pRg st="0" end="0"/>
                                            </p:txEl>
                                          </p:spTgt>
                                        </p:tgtEl>
                                        <p:attrNameLst>
                                          <p:attrName>ppt_w</p:attrName>
                                        </p:attrNameLst>
                                      </p:cBhvr>
                                      <p:tavLst>
                                        <p:tav tm="0">
                                          <p:val>
                                            <p:strVal val="(6*min(max(#ppt_w*#ppt_h,.3),1)-7.4)/-.7*#ppt_w"/>
                                          </p:val>
                                        </p:tav>
                                        <p:tav tm="100000">
                                          <p:val>
                                            <p:strVal val="#ppt_w"/>
                                          </p:val>
                                        </p:tav>
                                      </p:tavLst>
                                    </p:anim>
                                    <p:anim calcmode="lin" valueType="num">
                                      <p:cBhvr>
                                        <p:cTn id="13" dur="500" fill="hold"/>
                                        <p:tgtEl>
                                          <p:spTgt spid="7172">
                                            <p:txEl>
                                              <p:pRg st="0" end="0"/>
                                            </p:txEl>
                                          </p:spTgt>
                                        </p:tgtEl>
                                        <p:attrNameLst>
                                          <p:attrName>ppt_h</p:attrName>
                                        </p:attrNameLst>
                                      </p:cBhvr>
                                      <p:tavLst>
                                        <p:tav tm="0">
                                          <p:val>
                                            <p:strVal val="(6*min(max(#ppt_w*#ppt_h,.3),1)-7.4)/-.7*#ppt_h"/>
                                          </p:val>
                                        </p:tav>
                                        <p:tav tm="100000">
                                          <p:val>
                                            <p:strVal val="#ppt_h"/>
                                          </p:val>
                                        </p:tav>
                                      </p:tavLst>
                                    </p:anim>
                                    <p:anim calcmode="lin" valueType="num">
                                      <p:cBhvr>
                                        <p:cTn id="14" dur="500" fill="hold"/>
                                        <p:tgtEl>
                                          <p:spTgt spid="7172">
                                            <p:txEl>
                                              <p:pRg st="0" end="0"/>
                                            </p:txEl>
                                          </p:spTgt>
                                        </p:tgtEl>
                                        <p:attrNameLst>
                                          <p:attrName>ppt_x</p:attrName>
                                        </p:attrNameLst>
                                      </p:cBhvr>
                                      <p:tavLst>
                                        <p:tav tm="0">
                                          <p:val>
                                            <p:fltVal val="0.5"/>
                                          </p:val>
                                        </p:tav>
                                        <p:tav tm="100000">
                                          <p:val>
                                            <p:strVal val="#ppt_x"/>
                                          </p:val>
                                        </p:tav>
                                      </p:tavLst>
                                    </p:anim>
                                    <p:anim calcmode="lin" valueType="num">
                                      <p:cBhvr>
                                        <p:cTn id="15" dur="500" fill="hold"/>
                                        <p:tgtEl>
                                          <p:spTgt spid="7172">
                                            <p:txEl>
                                              <p:pRg st="0" end="0"/>
                                            </p:txEl>
                                          </p:spTgt>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build="p"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3" name="Rectangle 3"/>
          <p:cNvSpPr>
            <a:spLocks noGrp="1" noChangeArrowheads="1"/>
          </p:cNvSpPr>
          <p:nvPr>
            <p:ph idx="1"/>
          </p:nvPr>
        </p:nvSpPr>
        <p:spPr>
          <a:xfrm>
            <a:off x="685800" y="3276600"/>
            <a:ext cx="7620000" cy="3200400"/>
          </a:xfrm>
        </p:spPr>
        <p:txBody>
          <a:bodyPr/>
          <a:lstStyle/>
          <a:p>
            <a:r>
              <a:rPr lang="en-US" b="1"/>
              <a:t>The speed of light is the </a:t>
            </a:r>
            <a:r>
              <a:rPr lang="en-US" b="1" u="sng"/>
              <a:t>same</a:t>
            </a:r>
            <a:r>
              <a:rPr lang="en-US" b="1"/>
              <a:t> for all </a:t>
            </a:r>
            <a:r>
              <a:rPr lang="en-US" b="1" u="sng"/>
              <a:t>seven</a:t>
            </a:r>
            <a:r>
              <a:rPr lang="en-US" b="1"/>
              <a:t> f</a:t>
            </a:r>
            <a:r>
              <a:rPr lang="en-US" b="1">
                <a:sym typeface="Symbol" pitchFamily="18" charset="2"/>
              </a:rPr>
              <a:t>orms of light.</a:t>
            </a:r>
            <a:r>
              <a:rPr lang="en-US" b="1"/>
              <a:t> </a:t>
            </a:r>
          </a:p>
          <a:p>
            <a:endParaRPr lang="en-US" b="1"/>
          </a:p>
          <a:p>
            <a:r>
              <a:rPr lang="en-US" b="1"/>
              <a:t>It is 300,000,000 meters per second or 186,000 miles per second.</a:t>
            </a:r>
          </a:p>
          <a:p>
            <a:endParaRPr lang="en-US" b="1"/>
          </a:p>
          <a:p>
            <a:endParaRPr lang="en-US" b="1"/>
          </a:p>
        </p:txBody>
      </p:sp>
      <p:sp>
        <p:nvSpPr>
          <p:cNvPr id="10242" name="Rectangle 2"/>
          <p:cNvSpPr>
            <a:spLocks noGrp="1" noChangeArrowheads="1"/>
          </p:cNvSpPr>
          <p:nvPr>
            <p:ph type="title"/>
          </p:nvPr>
        </p:nvSpPr>
        <p:spPr>
          <a:xfrm>
            <a:off x="609600" y="1219200"/>
            <a:ext cx="7772400" cy="1143000"/>
          </a:xfrm>
        </p:spPr>
        <p:txBody>
          <a:bodyPr>
            <a:normAutofit fontScale="90000"/>
          </a:bodyPr>
          <a:lstStyle/>
          <a:p>
            <a:r>
              <a:rPr lang="en-US" sz="6600" b="1">
                <a:effectLst>
                  <a:outerShdw blurRad="38100" dist="38100" dir="2700000" algn="tl">
                    <a:srgbClr val="000000"/>
                  </a:outerShdw>
                </a:effectLst>
              </a:rPr>
              <a:t>Electromagnetic Wave Velocity</a:t>
            </a:r>
            <a:endParaRPr lang="en-US"/>
          </a:p>
        </p:txBody>
      </p:sp>
    </p:spTree>
    <p:extLst>
      <p:ext uri="{BB962C8B-B14F-4D97-AF65-F5344CB8AC3E}">
        <p14:creationId xmlns:p14="http://schemas.microsoft.com/office/powerpoint/2010/main" val="22715102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0242">
                                            <p:txEl>
                                              <p:pRg st="0" end="0"/>
                                            </p:txEl>
                                          </p:spTgt>
                                        </p:tgtEl>
                                        <p:attrNameLst>
                                          <p:attrName>style.visibility</p:attrName>
                                        </p:attrNameLst>
                                      </p:cBhvr>
                                      <p:to>
                                        <p:strVal val="visible"/>
                                      </p:to>
                                    </p:set>
                                    <p:animEffect transition="in" filter="box(out)">
                                      <p:cBhvr>
                                        <p:cTn id="7" dur="500"/>
                                        <p:tgtEl>
                                          <p:spTgt spid="10242">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0243">
                                            <p:txEl>
                                              <p:pRg st="0" end="0"/>
                                            </p:txEl>
                                          </p:spTgt>
                                        </p:tgtEl>
                                        <p:attrNameLst>
                                          <p:attrName>style.visibility</p:attrName>
                                        </p:attrNameLst>
                                      </p:cBhvr>
                                      <p:to>
                                        <p:strVal val="visible"/>
                                      </p:to>
                                    </p:set>
                                    <p:animEffect transition="in" filter="box(out)">
                                      <p:cBhvr>
                                        <p:cTn id="12" dur="500"/>
                                        <p:tgtEl>
                                          <p:spTgt spid="10243">
                                            <p:txEl>
                                              <p:pRg st="0" end="0"/>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10243">
                                            <p:txEl>
                                              <p:pRg st="2" end="2"/>
                                            </p:txEl>
                                          </p:spTgt>
                                        </p:tgtEl>
                                        <p:attrNameLst>
                                          <p:attrName>style.visibility</p:attrName>
                                        </p:attrNameLst>
                                      </p:cBhvr>
                                      <p:to>
                                        <p:strVal val="visible"/>
                                      </p:to>
                                    </p:set>
                                    <p:animEffect transition="in" filter="box(out)">
                                      <p:cBhvr>
                                        <p:cTn id="17" dur="500"/>
                                        <p:tgtEl>
                                          <p:spTgt spid="10243">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autoUpdateAnimBg="0"/>
      <p:bldP spid="10242" grpId="0" build="p"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F781D680-BBAC-47A0-844F-1216995D778F}" type="datetime5">
              <a:rPr lang="en-US"/>
              <a:pPr eaLnBrk="1" hangingPunct="1"/>
              <a:t>10-Apr-15</a:t>
            </a:fld>
            <a:endParaRPr lang="en-US"/>
          </a:p>
        </p:txBody>
      </p:sp>
      <p:sp>
        <p:nvSpPr>
          <p:cNvPr id="6147"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solidFill>
                  <a:srgbClr val="00FFCC"/>
                </a:solidFill>
              </a:rPr>
              <a:t>Physics 1 (Garcia) SJSU</a:t>
            </a:r>
          </a:p>
        </p:txBody>
      </p:sp>
      <p:sp>
        <p:nvSpPr>
          <p:cNvPr id="6148" name="Rectangle 2"/>
          <p:cNvSpPr>
            <a:spLocks noGrp="1" noChangeArrowheads="1"/>
          </p:cNvSpPr>
          <p:nvPr>
            <p:ph type="title"/>
          </p:nvPr>
        </p:nvSpPr>
        <p:spPr/>
        <p:txBody>
          <a:bodyPr/>
          <a:lstStyle/>
          <a:p>
            <a:pPr eaLnBrk="1" hangingPunct="1"/>
            <a:r>
              <a:rPr lang="en-US" smtClean="0"/>
              <a:t>Electromagnetic Spectrum</a:t>
            </a:r>
          </a:p>
        </p:txBody>
      </p:sp>
      <p:pic>
        <p:nvPicPr>
          <p:cNvPr id="6149" name="Picture 4" descr="em_spectru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9800" y="1460500"/>
            <a:ext cx="7512050" cy="473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0" name="Text Box 5"/>
          <p:cNvSpPr txBox="1">
            <a:spLocks noChangeArrowheads="1"/>
          </p:cNvSpPr>
          <p:nvPr/>
        </p:nvSpPr>
        <p:spPr bwMode="auto">
          <a:xfrm>
            <a:off x="644525" y="2871788"/>
            <a:ext cx="3352800" cy="822325"/>
          </a:xfrm>
          <a:prstGeom prst="rect">
            <a:avLst/>
          </a:prstGeom>
          <a:solidFill>
            <a:srgbClr val="FF99FF"/>
          </a:solidFill>
          <a:ln>
            <a:noFill/>
          </a:ln>
          <a:extLst>
            <a:ext uri="{91240B29-F687-4F45-9708-019B960494DF}">
              <a14:hiddenLine xmlns:a14="http://schemas.microsoft.com/office/drawing/2010/main" w="38100">
                <a:solidFill>
                  <a:srgbClr val="000000"/>
                </a:solidFill>
                <a:miter lim="800000"/>
                <a:headEnd/>
                <a:tailEnd type="none" w="lg" len="lg"/>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2400"/>
              <a:t>Very broad spectrum of</a:t>
            </a:r>
          </a:p>
          <a:p>
            <a:pPr eaLnBrk="1" hangingPunct="1"/>
            <a:r>
              <a:rPr lang="en-US" sz="2400"/>
              <a:t>electromagnetic waves</a:t>
            </a:r>
          </a:p>
        </p:txBody>
      </p:sp>
      <p:sp>
        <p:nvSpPr>
          <p:cNvPr id="6151" name="Text Box 6"/>
          <p:cNvSpPr txBox="1">
            <a:spLocks noChangeArrowheads="1"/>
          </p:cNvSpPr>
          <p:nvPr/>
        </p:nvSpPr>
        <p:spPr bwMode="auto">
          <a:xfrm>
            <a:off x="3425825" y="1697038"/>
            <a:ext cx="9652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type="none" w="lg" len="lg"/>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200" b="1"/>
              <a:t>Cell phone</a:t>
            </a:r>
          </a:p>
        </p:txBody>
      </p:sp>
    </p:spTree>
    <p:extLst>
      <p:ext uri="{BB962C8B-B14F-4D97-AF65-F5344CB8AC3E}">
        <p14:creationId xmlns:p14="http://schemas.microsoft.com/office/powerpoint/2010/main" val="3052149585"/>
      </p:ext>
    </p:extLst>
  </p:cSld>
  <p:clrMapOvr>
    <a:masterClrMapping/>
  </p:clrMapOvr>
  <p:transition>
    <p:fade thruBlk="1"/>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685800" y="0"/>
            <a:ext cx="7772400" cy="1143000"/>
          </a:xfrm>
        </p:spPr>
        <p:txBody>
          <a:bodyPr/>
          <a:lstStyle/>
          <a:p>
            <a:pPr eaLnBrk="1" hangingPunct="1"/>
            <a:r>
              <a:rPr lang="en-US" altLang="en-US" smtClean="0">
                <a:solidFill>
                  <a:schemeClr val="tx1"/>
                </a:solidFill>
              </a:rPr>
              <a:t>The Speed of Light</a:t>
            </a:r>
            <a:endParaRPr lang="en-US" altLang="en-US" smtClean="0"/>
          </a:p>
        </p:txBody>
      </p:sp>
      <p:sp>
        <p:nvSpPr>
          <p:cNvPr id="9219" name="Rectangle 3"/>
          <p:cNvSpPr>
            <a:spLocks noGrp="1" noChangeArrowheads="1"/>
          </p:cNvSpPr>
          <p:nvPr>
            <p:ph type="body" sz="half" idx="1"/>
          </p:nvPr>
        </p:nvSpPr>
        <p:spPr>
          <a:xfrm>
            <a:off x="457200" y="990600"/>
            <a:ext cx="3810000" cy="3352800"/>
          </a:xfrm>
        </p:spPr>
        <p:txBody>
          <a:bodyPr/>
          <a:lstStyle/>
          <a:p>
            <a:pPr eaLnBrk="1" hangingPunct="1"/>
            <a:r>
              <a:rPr lang="en-US" altLang="en-US" sz="2400" smtClean="0"/>
              <a:t>Light is fast.  How fast?</a:t>
            </a:r>
          </a:p>
          <a:p>
            <a:pPr eaLnBrk="1" hangingPunct="1"/>
            <a:r>
              <a:rPr lang="en-US" altLang="en-US" sz="2400" smtClean="0">
                <a:solidFill>
                  <a:srgbClr val="FF0000"/>
                </a:solidFill>
              </a:rPr>
              <a:t>Speed of Light:</a:t>
            </a:r>
          </a:p>
          <a:p>
            <a:pPr lvl="1" eaLnBrk="1" hangingPunct="1"/>
            <a:r>
              <a:rPr lang="en-US" altLang="en-US" sz="2000" smtClean="0">
                <a:solidFill>
                  <a:srgbClr val="FF0000"/>
                </a:solidFill>
              </a:rPr>
              <a:t>300, 000 km/s</a:t>
            </a:r>
          </a:p>
          <a:p>
            <a:pPr lvl="2" eaLnBrk="1" hangingPunct="1"/>
            <a:r>
              <a:rPr lang="en-US" altLang="en-US" sz="1800" smtClean="0"/>
              <a:t>187,500 miles/s!!!!</a:t>
            </a:r>
          </a:p>
          <a:p>
            <a:pPr eaLnBrk="1" hangingPunct="1"/>
            <a:r>
              <a:rPr lang="en-US" altLang="en-US" sz="2400" smtClean="0"/>
              <a:t>Compare this to the Space shuttle which travels @ 18,000 mph or 5 miles/sec</a:t>
            </a:r>
          </a:p>
          <a:p>
            <a:pPr eaLnBrk="1" hangingPunct="1"/>
            <a:endParaRPr lang="en-US" altLang="en-US" sz="2400" smtClean="0"/>
          </a:p>
        </p:txBody>
      </p:sp>
      <p:pic>
        <p:nvPicPr>
          <p:cNvPr id="9222"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3000" y="4267200"/>
            <a:ext cx="2152650" cy="220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5" name="Picture 8"/>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4343400" y="1600200"/>
            <a:ext cx="4343400" cy="3257550"/>
          </a:xfrm>
        </p:spPr>
      </p:pic>
    </p:spTree>
    <p:extLst>
      <p:ext uri="{BB962C8B-B14F-4D97-AF65-F5344CB8AC3E}">
        <p14:creationId xmlns:p14="http://schemas.microsoft.com/office/powerpoint/2010/main" val="3399856644"/>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6" fill="hold" nodeType="clickEffect">
                                  <p:stCondLst>
                                    <p:cond delay="0"/>
                                  </p:stCondLst>
                                  <p:childTnLst>
                                    <p:set>
                                      <p:cBhvr>
                                        <p:cTn id="6" dur="1" fill="hold">
                                          <p:stCondLst>
                                            <p:cond delay="0"/>
                                          </p:stCondLst>
                                        </p:cTn>
                                        <p:tgtEl>
                                          <p:spTgt spid="9222"/>
                                        </p:tgtEl>
                                        <p:attrNameLst>
                                          <p:attrName>style.visibility</p:attrName>
                                        </p:attrNameLst>
                                      </p:cBhvr>
                                      <p:to>
                                        <p:strVal val="visible"/>
                                      </p:to>
                                    </p:set>
                                    <p:animEffect transition="in" filter="strips(downRight)">
                                      <p:cBhvr>
                                        <p:cTn id="7" dur="500"/>
                                        <p:tgtEl>
                                          <p:spTgt spid="922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9219">
                                            <p:txEl>
                                              <p:pRg st="0" end="0"/>
                                            </p:txEl>
                                          </p:spTgt>
                                        </p:tgtEl>
                                        <p:attrNameLst>
                                          <p:attrName>style.visibility</p:attrName>
                                        </p:attrNameLst>
                                      </p:cBhvr>
                                      <p:to>
                                        <p:strVal val="visible"/>
                                      </p:to>
                                    </p:set>
                                    <p:animEffect transition="in" filter="box(in)">
                                      <p:cBhvr>
                                        <p:cTn id="12" dur="500"/>
                                        <p:tgtEl>
                                          <p:spTgt spid="9219">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9219">
                                            <p:txEl>
                                              <p:pRg st="1" end="1"/>
                                            </p:txEl>
                                          </p:spTgt>
                                        </p:tgtEl>
                                        <p:attrNameLst>
                                          <p:attrName>style.visibility</p:attrName>
                                        </p:attrNameLst>
                                      </p:cBhvr>
                                      <p:to>
                                        <p:strVal val="visible"/>
                                      </p:to>
                                    </p:set>
                                    <p:animEffect transition="in" filter="box(in)">
                                      <p:cBhvr>
                                        <p:cTn id="17" dur="500"/>
                                        <p:tgtEl>
                                          <p:spTgt spid="9219">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9219">
                                            <p:txEl>
                                              <p:pRg st="2" end="2"/>
                                            </p:txEl>
                                          </p:spTgt>
                                        </p:tgtEl>
                                        <p:attrNameLst>
                                          <p:attrName>style.visibility</p:attrName>
                                        </p:attrNameLst>
                                      </p:cBhvr>
                                      <p:to>
                                        <p:strVal val="visible"/>
                                      </p:to>
                                    </p:set>
                                    <p:animEffect transition="in" filter="box(in)">
                                      <p:cBhvr>
                                        <p:cTn id="22" dur="500"/>
                                        <p:tgtEl>
                                          <p:spTgt spid="9219">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9219">
                                            <p:txEl>
                                              <p:pRg st="3" end="3"/>
                                            </p:txEl>
                                          </p:spTgt>
                                        </p:tgtEl>
                                        <p:attrNameLst>
                                          <p:attrName>style.visibility</p:attrName>
                                        </p:attrNameLst>
                                      </p:cBhvr>
                                      <p:to>
                                        <p:strVal val="visible"/>
                                      </p:to>
                                    </p:set>
                                    <p:animEffect transition="in" filter="box(in)">
                                      <p:cBhvr>
                                        <p:cTn id="27" dur="500"/>
                                        <p:tgtEl>
                                          <p:spTgt spid="9219">
                                            <p:txEl>
                                              <p:pRg st="3" end="3"/>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9219">
                                            <p:txEl>
                                              <p:pRg st="4" end="4"/>
                                            </p:txEl>
                                          </p:spTgt>
                                        </p:tgtEl>
                                        <p:attrNameLst>
                                          <p:attrName>style.visibility</p:attrName>
                                        </p:attrNameLst>
                                      </p:cBhvr>
                                      <p:to>
                                        <p:strVal val="visible"/>
                                      </p:to>
                                    </p:set>
                                    <p:animEffect transition="in" filter="box(in)">
                                      <p:cBhvr>
                                        <p:cTn id="32" dur="500"/>
                                        <p:tgtEl>
                                          <p:spTgt spid="921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bldLvl="3"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en-US" altLang="en-US" smtClean="0"/>
              <a:t>The Speed of Light</a:t>
            </a:r>
          </a:p>
        </p:txBody>
      </p:sp>
      <p:sp>
        <p:nvSpPr>
          <p:cNvPr id="10243" name="Rectangle 3"/>
          <p:cNvSpPr>
            <a:spLocks noGrp="1" noChangeArrowheads="1"/>
          </p:cNvSpPr>
          <p:nvPr>
            <p:ph type="body" sz="half" idx="1"/>
          </p:nvPr>
        </p:nvSpPr>
        <p:spPr/>
        <p:txBody>
          <a:bodyPr/>
          <a:lstStyle/>
          <a:p>
            <a:pPr eaLnBrk="1" hangingPunct="1"/>
            <a:r>
              <a:rPr lang="en-US" altLang="en-US" sz="2400" smtClean="0"/>
              <a:t>Too fast to measure over short distances</a:t>
            </a:r>
          </a:p>
          <a:p>
            <a:pPr eaLnBrk="1" hangingPunct="1"/>
            <a:r>
              <a:rPr lang="en-US" altLang="en-US" sz="2400" smtClean="0"/>
              <a:t>Olaus Romer - 1675</a:t>
            </a:r>
          </a:p>
          <a:p>
            <a:pPr lvl="1" eaLnBrk="1" hangingPunct="1"/>
            <a:r>
              <a:rPr lang="en-US" altLang="en-US" sz="2000" smtClean="0"/>
              <a:t>Look at figure 27.2 in text</a:t>
            </a:r>
          </a:p>
          <a:p>
            <a:pPr eaLnBrk="1" hangingPunct="1"/>
            <a:r>
              <a:rPr lang="en-US" altLang="en-US" sz="2400" smtClean="0"/>
              <a:t>Light coming from Jupiter’s moon, Io,  takes longer to reach earth when earth is farther away</a:t>
            </a:r>
          </a:p>
          <a:p>
            <a:pPr eaLnBrk="1" hangingPunct="1"/>
            <a:endParaRPr lang="en-US" altLang="en-US" sz="2400" smtClean="0"/>
          </a:p>
          <a:p>
            <a:pPr eaLnBrk="1" hangingPunct="1">
              <a:buFontTx/>
              <a:buNone/>
            </a:pPr>
            <a:endParaRPr lang="en-US" altLang="en-US" sz="2400" smtClean="0"/>
          </a:p>
        </p:txBody>
      </p:sp>
      <p:pic>
        <p:nvPicPr>
          <p:cNvPr id="10245" name="Picture 5"/>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924425" y="1981200"/>
            <a:ext cx="3257550" cy="4114800"/>
          </a:xfrm>
        </p:spPr>
      </p:pic>
    </p:spTree>
    <p:extLst>
      <p:ext uri="{BB962C8B-B14F-4D97-AF65-F5344CB8AC3E}">
        <p14:creationId xmlns:p14="http://schemas.microsoft.com/office/powerpoint/2010/main" val="1392748415"/>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272" fill="hold" nodeType="clickEffect">
                                  <p:stCondLst>
                                    <p:cond delay="0"/>
                                  </p:stCondLst>
                                  <p:childTnLst>
                                    <p:set>
                                      <p:cBhvr>
                                        <p:cTn id="6" dur="1" fill="hold">
                                          <p:stCondLst>
                                            <p:cond delay="0"/>
                                          </p:stCondLst>
                                        </p:cTn>
                                        <p:tgtEl>
                                          <p:spTgt spid="10245"/>
                                        </p:tgtEl>
                                        <p:attrNameLst>
                                          <p:attrName>style.visibility</p:attrName>
                                        </p:attrNameLst>
                                      </p:cBhvr>
                                      <p:to>
                                        <p:strVal val="visible"/>
                                      </p:to>
                                    </p:set>
                                    <p:anim calcmode="lin" valueType="num">
                                      <p:cBhvr>
                                        <p:cTn id="7" dur="500" fill="hold"/>
                                        <p:tgtEl>
                                          <p:spTgt spid="10245"/>
                                        </p:tgtEl>
                                        <p:attrNameLst>
                                          <p:attrName>ppt_w</p:attrName>
                                        </p:attrNameLst>
                                      </p:cBhvr>
                                      <p:tavLst>
                                        <p:tav tm="0">
                                          <p:val>
                                            <p:strVal val="2/3*#ppt_w"/>
                                          </p:val>
                                        </p:tav>
                                        <p:tav tm="100000">
                                          <p:val>
                                            <p:strVal val="#ppt_w"/>
                                          </p:val>
                                        </p:tav>
                                      </p:tavLst>
                                    </p:anim>
                                    <p:anim calcmode="lin" valueType="num">
                                      <p:cBhvr>
                                        <p:cTn id="8" dur="500" fill="hold"/>
                                        <p:tgtEl>
                                          <p:spTgt spid="10245"/>
                                        </p:tgtEl>
                                        <p:attrNameLst>
                                          <p:attrName>ppt_h</p:attrName>
                                        </p:attrNameLst>
                                      </p:cBhvr>
                                      <p:tavLst>
                                        <p:tav tm="0">
                                          <p:val>
                                            <p:strVal val="2/3*#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7" presetClass="entr" presetSubtype="1" fill="hold" grpId="0" nodeType="clickEffect">
                                  <p:stCondLst>
                                    <p:cond delay="0"/>
                                  </p:stCondLst>
                                  <p:childTnLst>
                                    <p:set>
                                      <p:cBhvr>
                                        <p:cTn id="12" dur="1" fill="hold">
                                          <p:stCondLst>
                                            <p:cond delay="0"/>
                                          </p:stCondLst>
                                        </p:cTn>
                                        <p:tgtEl>
                                          <p:spTgt spid="10243">
                                            <p:txEl>
                                              <p:pRg st="0" end="0"/>
                                            </p:txEl>
                                          </p:spTgt>
                                        </p:tgtEl>
                                        <p:attrNameLst>
                                          <p:attrName>style.visibility</p:attrName>
                                        </p:attrNameLst>
                                      </p:cBhvr>
                                      <p:to>
                                        <p:strVal val="visible"/>
                                      </p:to>
                                    </p:set>
                                    <p:anim calcmode="lin" valueType="num">
                                      <p:cBhvr>
                                        <p:cTn id="13" dur="500" fill="hold"/>
                                        <p:tgtEl>
                                          <p:spTgt spid="10243">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10243">
                                            <p:txEl>
                                              <p:pRg st="0" end="0"/>
                                            </p:txEl>
                                          </p:spTgt>
                                        </p:tgtEl>
                                        <p:attrNameLst>
                                          <p:attrName>ppt_y</p:attrName>
                                        </p:attrNameLst>
                                      </p:cBhvr>
                                      <p:tavLst>
                                        <p:tav tm="0">
                                          <p:val>
                                            <p:strVal val="#ppt_y-#ppt_h/2"/>
                                          </p:val>
                                        </p:tav>
                                        <p:tav tm="100000">
                                          <p:val>
                                            <p:strVal val="#ppt_y"/>
                                          </p:val>
                                        </p:tav>
                                      </p:tavLst>
                                    </p:anim>
                                    <p:anim calcmode="lin" valueType="num">
                                      <p:cBhvr>
                                        <p:cTn id="15" dur="500" fill="hold"/>
                                        <p:tgtEl>
                                          <p:spTgt spid="10243">
                                            <p:txEl>
                                              <p:pRg st="0" end="0"/>
                                            </p:txEl>
                                          </p:spTgt>
                                        </p:tgtEl>
                                        <p:attrNameLst>
                                          <p:attrName>ppt_w</p:attrName>
                                        </p:attrNameLst>
                                      </p:cBhvr>
                                      <p:tavLst>
                                        <p:tav tm="0">
                                          <p:val>
                                            <p:strVal val="#ppt_w"/>
                                          </p:val>
                                        </p:tav>
                                        <p:tav tm="100000">
                                          <p:val>
                                            <p:strVal val="#ppt_w"/>
                                          </p:val>
                                        </p:tav>
                                      </p:tavLst>
                                    </p:anim>
                                    <p:anim calcmode="lin" valueType="num">
                                      <p:cBhvr>
                                        <p:cTn id="16" dur="500" fill="hold"/>
                                        <p:tgtEl>
                                          <p:spTgt spid="10243">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17" presetClass="entr" presetSubtype="1" fill="hold" grpId="0" nodeType="clickEffect">
                                  <p:stCondLst>
                                    <p:cond delay="0"/>
                                  </p:stCondLst>
                                  <p:childTnLst>
                                    <p:set>
                                      <p:cBhvr>
                                        <p:cTn id="20" dur="1" fill="hold">
                                          <p:stCondLst>
                                            <p:cond delay="0"/>
                                          </p:stCondLst>
                                        </p:cTn>
                                        <p:tgtEl>
                                          <p:spTgt spid="10243">
                                            <p:txEl>
                                              <p:pRg st="1" end="1"/>
                                            </p:txEl>
                                          </p:spTgt>
                                        </p:tgtEl>
                                        <p:attrNameLst>
                                          <p:attrName>style.visibility</p:attrName>
                                        </p:attrNameLst>
                                      </p:cBhvr>
                                      <p:to>
                                        <p:strVal val="visible"/>
                                      </p:to>
                                    </p:set>
                                    <p:anim calcmode="lin" valueType="num">
                                      <p:cBhvr>
                                        <p:cTn id="21" dur="500" fill="hold"/>
                                        <p:tgtEl>
                                          <p:spTgt spid="10243">
                                            <p:txEl>
                                              <p:pRg st="1" end="1"/>
                                            </p:txEl>
                                          </p:spTgt>
                                        </p:tgtEl>
                                        <p:attrNameLst>
                                          <p:attrName>ppt_x</p:attrName>
                                        </p:attrNameLst>
                                      </p:cBhvr>
                                      <p:tavLst>
                                        <p:tav tm="0">
                                          <p:val>
                                            <p:strVal val="#ppt_x"/>
                                          </p:val>
                                        </p:tav>
                                        <p:tav tm="100000">
                                          <p:val>
                                            <p:strVal val="#ppt_x"/>
                                          </p:val>
                                        </p:tav>
                                      </p:tavLst>
                                    </p:anim>
                                    <p:anim calcmode="lin" valueType="num">
                                      <p:cBhvr>
                                        <p:cTn id="22" dur="500" fill="hold"/>
                                        <p:tgtEl>
                                          <p:spTgt spid="10243">
                                            <p:txEl>
                                              <p:pRg st="1" end="1"/>
                                            </p:txEl>
                                          </p:spTgt>
                                        </p:tgtEl>
                                        <p:attrNameLst>
                                          <p:attrName>ppt_y</p:attrName>
                                        </p:attrNameLst>
                                      </p:cBhvr>
                                      <p:tavLst>
                                        <p:tav tm="0">
                                          <p:val>
                                            <p:strVal val="#ppt_y-#ppt_h/2"/>
                                          </p:val>
                                        </p:tav>
                                        <p:tav tm="100000">
                                          <p:val>
                                            <p:strVal val="#ppt_y"/>
                                          </p:val>
                                        </p:tav>
                                      </p:tavLst>
                                    </p:anim>
                                    <p:anim calcmode="lin" valueType="num">
                                      <p:cBhvr>
                                        <p:cTn id="23" dur="500" fill="hold"/>
                                        <p:tgtEl>
                                          <p:spTgt spid="10243">
                                            <p:txEl>
                                              <p:pRg st="1" end="1"/>
                                            </p:txEl>
                                          </p:spTgt>
                                        </p:tgtEl>
                                        <p:attrNameLst>
                                          <p:attrName>ppt_w</p:attrName>
                                        </p:attrNameLst>
                                      </p:cBhvr>
                                      <p:tavLst>
                                        <p:tav tm="0">
                                          <p:val>
                                            <p:strVal val="#ppt_w"/>
                                          </p:val>
                                        </p:tav>
                                        <p:tav tm="100000">
                                          <p:val>
                                            <p:strVal val="#ppt_w"/>
                                          </p:val>
                                        </p:tav>
                                      </p:tavLst>
                                    </p:anim>
                                    <p:anim calcmode="lin" valueType="num">
                                      <p:cBhvr>
                                        <p:cTn id="24" dur="500" fill="hold"/>
                                        <p:tgtEl>
                                          <p:spTgt spid="10243">
                                            <p:txEl>
                                              <p:pRg st="1" end="1"/>
                                            </p:txEl>
                                          </p:spTgt>
                                        </p:tgtEl>
                                        <p:attrNameLst>
                                          <p:attrName>ppt_h</p:attrName>
                                        </p:attrNameLst>
                                      </p:cBhvr>
                                      <p:tavLst>
                                        <p:tav tm="0">
                                          <p:val>
                                            <p:fltVal val="0"/>
                                          </p:val>
                                        </p:tav>
                                        <p:tav tm="100000">
                                          <p:val>
                                            <p:strVal val="#ppt_h"/>
                                          </p:val>
                                        </p:tav>
                                      </p:tavLst>
                                    </p:anim>
                                  </p:childTnLst>
                                </p:cTn>
                              </p:par>
                              <p:par>
                                <p:cTn id="25" presetID="17" presetClass="entr" presetSubtype="1" fill="hold" grpId="0" nodeType="withEffect">
                                  <p:stCondLst>
                                    <p:cond delay="0"/>
                                  </p:stCondLst>
                                  <p:childTnLst>
                                    <p:set>
                                      <p:cBhvr>
                                        <p:cTn id="26" dur="1" fill="hold">
                                          <p:stCondLst>
                                            <p:cond delay="0"/>
                                          </p:stCondLst>
                                        </p:cTn>
                                        <p:tgtEl>
                                          <p:spTgt spid="10243">
                                            <p:txEl>
                                              <p:pRg st="2" end="2"/>
                                            </p:txEl>
                                          </p:spTgt>
                                        </p:tgtEl>
                                        <p:attrNameLst>
                                          <p:attrName>style.visibility</p:attrName>
                                        </p:attrNameLst>
                                      </p:cBhvr>
                                      <p:to>
                                        <p:strVal val="visible"/>
                                      </p:to>
                                    </p:set>
                                    <p:anim calcmode="lin" valueType="num">
                                      <p:cBhvr>
                                        <p:cTn id="27" dur="500" fill="hold"/>
                                        <p:tgtEl>
                                          <p:spTgt spid="10243">
                                            <p:txEl>
                                              <p:pRg st="2" end="2"/>
                                            </p:txEl>
                                          </p:spTgt>
                                        </p:tgtEl>
                                        <p:attrNameLst>
                                          <p:attrName>ppt_x</p:attrName>
                                        </p:attrNameLst>
                                      </p:cBhvr>
                                      <p:tavLst>
                                        <p:tav tm="0">
                                          <p:val>
                                            <p:strVal val="#ppt_x"/>
                                          </p:val>
                                        </p:tav>
                                        <p:tav tm="100000">
                                          <p:val>
                                            <p:strVal val="#ppt_x"/>
                                          </p:val>
                                        </p:tav>
                                      </p:tavLst>
                                    </p:anim>
                                    <p:anim calcmode="lin" valueType="num">
                                      <p:cBhvr>
                                        <p:cTn id="28" dur="500" fill="hold"/>
                                        <p:tgtEl>
                                          <p:spTgt spid="10243">
                                            <p:txEl>
                                              <p:pRg st="2" end="2"/>
                                            </p:txEl>
                                          </p:spTgt>
                                        </p:tgtEl>
                                        <p:attrNameLst>
                                          <p:attrName>ppt_y</p:attrName>
                                        </p:attrNameLst>
                                      </p:cBhvr>
                                      <p:tavLst>
                                        <p:tav tm="0">
                                          <p:val>
                                            <p:strVal val="#ppt_y-#ppt_h/2"/>
                                          </p:val>
                                        </p:tav>
                                        <p:tav tm="100000">
                                          <p:val>
                                            <p:strVal val="#ppt_y"/>
                                          </p:val>
                                        </p:tav>
                                      </p:tavLst>
                                    </p:anim>
                                    <p:anim calcmode="lin" valueType="num">
                                      <p:cBhvr>
                                        <p:cTn id="29" dur="500" fill="hold"/>
                                        <p:tgtEl>
                                          <p:spTgt spid="10243">
                                            <p:txEl>
                                              <p:pRg st="2" end="2"/>
                                            </p:txEl>
                                          </p:spTgt>
                                        </p:tgtEl>
                                        <p:attrNameLst>
                                          <p:attrName>ppt_w</p:attrName>
                                        </p:attrNameLst>
                                      </p:cBhvr>
                                      <p:tavLst>
                                        <p:tav tm="0">
                                          <p:val>
                                            <p:strVal val="#ppt_w"/>
                                          </p:val>
                                        </p:tav>
                                        <p:tav tm="100000">
                                          <p:val>
                                            <p:strVal val="#ppt_w"/>
                                          </p:val>
                                        </p:tav>
                                      </p:tavLst>
                                    </p:anim>
                                    <p:anim calcmode="lin" valueType="num">
                                      <p:cBhvr>
                                        <p:cTn id="30" dur="500" fill="hold"/>
                                        <p:tgtEl>
                                          <p:spTgt spid="10243">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17" presetClass="entr" presetSubtype="1" fill="hold" grpId="0" nodeType="clickEffect">
                                  <p:stCondLst>
                                    <p:cond delay="0"/>
                                  </p:stCondLst>
                                  <p:childTnLst>
                                    <p:set>
                                      <p:cBhvr>
                                        <p:cTn id="34" dur="1" fill="hold">
                                          <p:stCondLst>
                                            <p:cond delay="0"/>
                                          </p:stCondLst>
                                        </p:cTn>
                                        <p:tgtEl>
                                          <p:spTgt spid="10243">
                                            <p:txEl>
                                              <p:pRg st="3" end="3"/>
                                            </p:txEl>
                                          </p:spTgt>
                                        </p:tgtEl>
                                        <p:attrNameLst>
                                          <p:attrName>style.visibility</p:attrName>
                                        </p:attrNameLst>
                                      </p:cBhvr>
                                      <p:to>
                                        <p:strVal val="visible"/>
                                      </p:to>
                                    </p:set>
                                    <p:anim calcmode="lin" valueType="num">
                                      <p:cBhvr>
                                        <p:cTn id="35" dur="500" fill="hold"/>
                                        <p:tgtEl>
                                          <p:spTgt spid="10243">
                                            <p:txEl>
                                              <p:pRg st="3" end="3"/>
                                            </p:txEl>
                                          </p:spTgt>
                                        </p:tgtEl>
                                        <p:attrNameLst>
                                          <p:attrName>ppt_x</p:attrName>
                                        </p:attrNameLst>
                                      </p:cBhvr>
                                      <p:tavLst>
                                        <p:tav tm="0">
                                          <p:val>
                                            <p:strVal val="#ppt_x"/>
                                          </p:val>
                                        </p:tav>
                                        <p:tav tm="100000">
                                          <p:val>
                                            <p:strVal val="#ppt_x"/>
                                          </p:val>
                                        </p:tav>
                                      </p:tavLst>
                                    </p:anim>
                                    <p:anim calcmode="lin" valueType="num">
                                      <p:cBhvr>
                                        <p:cTn id="36" dur="500" fill="hold"/>
                                        <p:tgtEl>
                                          <p:spTgt spid="10243">
                                            <p:txEl>
                                              <p:pRg st="3" end="3"/>
                                            </p:txEl>
                                          </p:spTgt>
                                        </p:tgtEl>
                                        <p:attrNameLst>
                                          <p:attrName>ppt_y</p:attrName>
                                        </p:attrNameLst>
                                      </p:cBhvr>
                                      <p:tavLst>
                                        <p:tav tm="0">
                                          <p:val>
                                            <p:strVal val="#ppt_y-#ppt_h/2"/>
                                          </p:val>
                                        </p:tav>
                                        <p:tav tm="100000">
                                          <p:val>
                                            <p:strVal val="#ppt_y"/>
                                          </p:val>
                                        </p:tav>
                                      </p:tavLst>
                                    </p:anim>
                                    <p:anim calcmode="lin" valueType="num">
                                      <p:cBhvr>
                                        <p:cTn id="37" dur="500" fill="hold"/>
                                        <p:tgtEl>
                                          <p:spTgt spid="10243">
                                            <p:txEl>
                                              <p:pRg st="3" end="3"/>
                                            </p:txEl>
                                          </p:spTgt>
                                        </p:tgtEl>
                                        <p:attrNameLst>
                                          <p:attrName>ppt_w</p:attrName>
                                        </p:attrNameLst>
                                      </p:cBhvr>
                                      <p:tavLst>
                                        <p:tav tm="0">
                                          <p:val>
                                            <p:strVal val="#ppt_w"/>
                                          </p:val>
                                        </p:tav>
                                        <p:tav tm="100000">
                                          <p:val>
                                            <p:strVal val="#ppt_w"/>
                                          </p:val>
                                        </p:tav>
                                      </p:tavLst>
                                    </p:anim>
                                    <p:anim calcmode="lin" valueType="num">
                                      <p:cBhvr>
                                        <p:cTn id="38" dur="500" fill="hold"/>
                                        <p:tgtEl>
                                          <p:spTgt spid="10243">
                                            <p:txEl>
                                              <p:pRg st="3" end="3"/>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altLang="en-US" smtClean="0"/>
              <a:t>Speed of Light</a:t>
            </a:r>
          </a:p>
        </p:txBody>
      </p:sp>
      <p:sp>
        <p:nvSpPr>
          <p:cNvPr id="12291" name="Rectangle 3"/>
          <p:cNvSpPr>
            <a:spLocks noGrp="1" noChangeArrowheads="1"/>
          </p:cNvSpPr>
          <p:nvPr>
            <p:ph type="body" idx="1"/>
          </p:nvPr>
        </p:nvSpPr>
        <p:spPr/>
        <p:txBody>
          <a:bodyPr/>
          <a:lstStyle/>
          <a:p>
            <a:pPr eaLnBrk="1" hangingPunct="1"/>
            <a:r>
              <a:rPr lang="en-US" altLang="en-US" smtClean="0"/>
              <a:t>Michelson’s experiment</a:t>
            </a:r>
          </a:p>
          <a:p>
            <a:pPr eaLnBrk="1" hangingPunct="1"/>
            <a:r>
              <a:rPr lang="en-US" altLang="en-US" smtClean="0"/>
              <a:t>Light source and mirrors (see fig. 27.3)</a:t>
            </a:r>
          </a:p>
          <a:p>
            <a:pPr eaLnBrk="1" hangingPunct="1"/>
            <a:r>
              <a:rPr lang="en-US" altLang="en-US" smtClean="0"/>
              <a:t>If mirror rotates at correct speed, light reaches eyepiece</a:t>
            </a:r>
          </a:p>
          <a:p>
            <a:pPr eaLnBrk="1" hangingPunct="1"/>
            <a:r>
              <a:rPr lang="en-US" altLang="en-US" smtClean="0"/>
              <a:t>Calculated 299, 920 km/s --&gt; Nobel Prize</a:t>
            </a:r>
          </a:p>
        </p:txBody>
      </p:sp>
    </p:spTree>
    <p:extLst>
      <p:ext uri="{BB962C8B-B14F-4D97-AF65-F5344CB8AC3E}">
        <p14:creationId xmlns:p14="http://schemas.microsoft.com/office/powerpoint/2010/main" val="286524880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anim calcmode="lin" valueType="num">
                                      <p:cBhvr additive="base">
                                        <p:cTn id="7" dur="500" fill="hold"/>
                                        <p:tgtEl>
                                          <p:spTgt spid="12291">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229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2291">
                                            <p:txEl>
                                              <p:pRg st="1" end="1"/>
                                            </p:txEl>
                                          </p:spTgt>
                                        </p:tgtEl>
                                        <p:attrNameLst>
                                          <p:attrName>style.visibility</p:attrName>
                                        </p:attrNameLst>
                                      </p:cBhvr>
                                      <p:to>
                                        <p:strVal val="visible"/>
                                      </p:to>
                                    </p:set>
                                    <p:anim calcmode="lin" valueType="num">
                                      <p:cBhvr additive="base">
                                        <p:cTn id="13" dur="500" fill="hold"/>
                                        <p:tgtEl>
                                          <p:spTgt spid="12291">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2291">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2291">
                                            <p:txEl>
                                              <p:pRg st="2" end="2"/>
                                            </p:txEl>
                                          </p:spTgt>
                                        </p:tgtEl>
                                        <p:attrNameLst>
                                          <p:attrName>style.visibility</p:attrName>
                                        </p:attrNameLst>
                                      </p:cBhvr>
                                      <p:to>
                                        <p:strVal val="visible"/>
                                      </p:to>
                                    </p:set>
                                    <p:anim calcmode="lin" valueType="num">
                                      <p:cBhvr additive="base">
                                        <p:cTn id="19" dur="500" fill="hold"/>
                                        <p:tgtEl>
                                          <p:spTgt spid="12291">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2291">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2291">
                                            <p:txEl>
                                              <p:pRg st="3" end="3"/>
                                            </p:txEl>
                                          </p:spTgt>
                                        </p:tgtEl>
                                        <p:attrNameLst>
                                          <p:attrName>style.visibility</p:attrName>
                                        </p:attrNameLst>
                                      </p:cBhvr>
                                      <p:to>
                                        <p:strVal val="visible"/>
                                      </p:to>
                                    </p:set>
                                    <p:anim calcmode="lin" valueType="num">
                                      <p:cBhvr additive="base">
                                        <p:cTn id="25" dur="500" fill="hold"/>
                                        <p:tgtEl>
                                          <p:spTgt spid="12291">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2291">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James Clerk Maxwell (1831–1879)</a:t>
            </a:r>
            <a:endParaRPr lang="en-US" dirty="0"/>
          </a:p>
        </p:txBody>
      </p:sp>
      <p:sp>
        <p:nvSpPr>
          <p:cNvPr id="3" name="Content Placeholder 2"/>
          <p:cNvSpPr>
            <a:spLocks noGrp="1"/>
          </p:cNvSpPr>
          <p:nvPr>
            <p:ph sz="half" idx="1"/>
          </p:nvPr>
        </p:nvSpPr>
        <p:spPr>
          <a:xfrm>
            <a:off x="457200" y="1600200"/>
            <a:ext cx="4038600" cy="5257800"/>
          </a:xfrm>
        </p:spPr>
        <p:txBody>
          <a:bodyPr>
            <a:normAutofit fontScale="70000" lnSpcReduction="20000"/>
          </a:bodyPr>
          <a:lstStyle/>
          <a:p>
            <a:pPr>
              <a:lnSpc>
                <a:spcPct val="170000"/>
              </a:lnSpc>
            </a:pPr>
            <a:r>
              <a:rPr lang="en-US" b="1" dirty="0" smtClean="0"/>
              <a:t>found the speed of light  to be 300,000 kilometers per second based on his equations of electromagnetic induction</a:t>
            </a:r>
            <a:endParaRPr lang="en-US" b="1" dirty="0"/>
          </a:p>
          <a:p>
            <a:pPr>
              <a:lnSpc>
                <a:spcPct val="170000"/>
              </a:lnSpc>
            </a:pPr>
            <a:r>
              <a:rPr lang="en-US" b="1" dirty="0" smtClean="0"/>
              <a:t>quickly realized that he had discovered—the nature of light. </a:t>
            </a:r>
          </a:p>
          <a:p>
            <a:pPr>
              <a:lnSpc>
                <a:spcPct val="170000"/>
              </a:lnSpc>
            </a:pPr>
            <a:r>
              <a:rPr lang="en-US" b="1" dirty="0" smtClean="0"/>
              <a:t>discovered that light is electromagnetic radiation within a particular frequency range, 4.3 × 1014 to 7 × 1014 vibrations per second. </a:t>
            </a:r>
          </a:p>
        </p:txBody>
      </p:sp>
      <p:sp>
        <p:nvSpPr>
          <p:cNvPr id="8" name="Content Placeholder 7"/>
          <p:cNvSpPr>
            <a:spLocks noGrp="1"/>
          </p:cNvSpPr>
          <p:nvPr>
            <p:ph sz="half" idx="2"/>
          </p:nvPr>
        </p:nvSpPr>
        <p:spPr/>
        <p:txBody>
          <a:bodyPr>
            <a:noAutofit/>
          </a:bodyPr>
          <a:lstStyle/>
          <a:p>
            <a:pPr>
              <a:lnSpc>
                <a:spcPct val="170000"/>
              </a:lnSpc>
            </a:pPr>
            <a:r>
              <a:rPr lang="en-US" sz="1800" b="1" dirty="0" smtClean="0"/>
              <a:t>Such waves activate the “electrical antennae” in the retina of the eye. </a:t>
            </a:r>
          </a:p>
          <a:p>
            <a:pPr>
              <a:lnSpc>
                <a:spcPct val="170000"/>
              </a:lnSpc>
            </a:pPr>
            <a:r>
              <a:rPr lang="en-US" sz="1800" b="1" dirty="0" smtClean="0"/>
              <a:t>lower-frequency waves appear red,</a:t>
            </a:r>
          </a:p>
          <a:p>
            <a:pPr>
              <a:lnSpc>
                <a:spcPct val="170000"/>
              </a:lnSpc>
            </a:pPr>
            <a:r>
              <a:rPr lang="en-US" sz="1800" b="1" dirty="0" smtClean="0"/>
              <a:t>higher-frequency  appear violet. </a:t>
            </a:r>
          </a:p>
          <a:p>
            <a:pPr>
              <a:lnSpc>
                <a:spcPct val="170000"/>
              </a:lnSpc>
            </a:pPr>
            <a:r>
              <a:rPr lang="en-US" sz="1800" b="1" dirty="0" smtClean="0"/>
              <a:t>Light is energy carried in an electromagnetic wave emitted by vibrating electrons </a:t>
            </a:r>
            <a:endParaRPr lang="en-US" sz="1800" b="1" dirty="0"/>
          </a:p>
        </p:txBody>
      </p:sp>
      <p:pic>
        <p:nvPicPr>
          <p:cNvPr id="9" name="Picture 8"/>
          <p:cNvPicPr/>
          <p:nvPr/>
        </p:nvPicPr>
        <p:blipFill>
          <a:blip r:embed="rId2">
            <a:extLst>
              <a:ext uri="{28A0092B-C50C-407E-A947-70E740481C1C}">
                <a14:useLocalDpi xmlns:a14="http://schemas.microsoft.com/office/drawing/2010/main" val="0"/>
              </a:ext>
            </a:extLst>
          </a:blip>
          <a:stretch>
            <a:fillRect/>
          </a:stretch>
        </p:blipFill>
        <p:spPr>
          <a:xfrm>
            <a:off x="5957455" y="5181600"/>
            <a:ext cx="1819275" cy="1495425"/>
          </a:xfrm>
          <a:prstGeom prst="rect">
            <a:avLst/>
          </a:prstGeom>
        </p:spPr>
      </p:pic>
    </p:spTree>
    <p:extLst>
      <p:ext uri="{BB962C8B-B14F-4D97-AF65-F5344CB8AC3E}">
        <p14:creationId xmlns:p14="http://schemas.microsoft.com/office/powerpoint/2010/main" val="829544392"/>
      </p:ext>
    </p:extLst>
  </p:cSld>
  <p:clrMapOvr>
    <a:masterClrMapping/>
  </p:clrMapOvr>
  <p:transition>
    <p:fade thruBlk="1"/>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altLang="en-US" smtClean="0"/>
              <a:t>Speed of Light</a:t>
            </a:r>
          </a:p>
        </p:txBody>
      </p:sp>
      <p:sp>
        <p:nvSpPr>
          <p:cNvPr id="13315" name="Rectangle 3"/>
          <p:cNvSpPr>
            <a:spLocks noGrp="1" noChangeArrowheads="1"/>
          </p:cNvSpPr>
          <p:nvPr>
            <p:ph type="body" sz="half" idx="1"/>
          </p:nvPr>
        </p:nvSpPr>
        <p:spPr>
          <a:xfrm>
            <a:off x="685800" y="1981200"/>
            <a:ext cx="4191000" cy="4419600"/>
          </a:xfrm>
        </p:spPr>
        <p:txBody>
          <a:bodyPr/>
          <a:lstStyle/>
          <a:p>
            <a:pPr eaLnBrk="1" hangingPunct="1"/>
            <a:r>
              <a:rPr lang="en-US" altLang="en-US" sz="2400" smtClean="0"/>
              <a:t>Light would make 7.5 trips around the earth in 1 second!</a:t>
            </a:r>
          </a:p>
          <a:p>
            <a:pPr eaLnBrk="1" hangingPunct="1"/>
            <a:r>
              <a:rPr lang="en-US" altLang="en-US" sz="2400" smtClean="0"/>
              <a:t>Light takes 8 minutes  to go from Earth to Sun</a:t>
            </a:r>
          </a:p>
          <a:p>
            <a:pPr eaLnBrk="1" hangingPunct="1"/>
            <a:r>
              <a:rPr lang="en-US" altLang="en-US" sz="2400" smtClean="0"/>
              <a:t>Light takes 4 years to reach Earth from nearest star (Alpha Centauri)</a:t>
            </a:r>
          </a:p>
          <a:p>
            <a:pPr eaLnBrk="1" hangingPunct="1"/>
            <a:r>
              <a:rPr lang="en-US" altLang="en-US" sz="2400" smtClean="0">
                <a:solidFill>
                  <a:srgbClr val="FF0000"/>
                </a:solidFill>
              </a:rPr>
              <a:t>Light year: </a:t>
            </a:r>
          </a:p>
          <a:p>
            <a:pPr lvl="1" eaLnBrk="1" hangingPunct="1"/>
            <a:r>
              <a:rPr lang="en-US" altLang="en-US" sz="2000" smtClean="0">
                <a:solidFill>
                  <a:srgbClr val="FF0000"/>
                </a:solidFill>
              </a:rPr>
              <a:t>distance light travels in 1 year.</a:t>
            </a:r>
            <a:endParaRPr lang="en-US" altLang="en-US" sz="2000" smtClean="0"/>
          </a:p>
        </p:txBody>
      </p:sp>
      <p:pic>
        <p:nvPicPr>
          <p:cNvPr id="18436" name="Picture 6"/>
          <p:cNvPicPr>
            <a:picLocks noGrp="1" noChangeAspect="1" noChangeArrowheads="1"/>
          </p:cNvPicPr>
          <p:nvPr>
            <p:ph sz="quarter" idx="2"/>
          </p:nvPr>
        </p:nvPicPr>
        <p:blipFill>
          <a:blip r:embed="rId3" cstate="print">
            <a:extLst>
              <a:ext uri="{28A0092B-C50C-407E-A947-70E740481C1C}">
                <a14:useLocalDpi xmlns:a14="http://schemas.microsoft.com/office/drawing/2010/main" val="0"/>
              </a:ext>
            </a:extLst>
          </a:blip>
          <a:srcRect/>
          <a:stretch>
            <a:fillRect/>
          </a:stretch>
        </p:blipFill>
        <p:spPr>
          <a:xfrm>
            <a:off x="5232400" y="1981200"/>
            <a:ext cx="2641600" cy="1981200"/>
          </a:xfrm>
        </p:spPr>
      </p:pic>
      <p:pic>
        <p:nvPicPr>
          <p:cNvPr id="18437" name="Picture 7"/>
          <p:cNvPicPr>
            <a:picLocks noGrp="1" noChangeAspect="1" noChangeArrowheads="1"/>
          </p:cNvPicPr>
          <p:nvPr>
            <p:ph sz="quarter" idx="3"/>
          </p:nvPr>
        </p:nvPicPr>
        <p:blipFill>
          <a:blip r:embed="rId4">
            <a:extLst>
              <a:ext uri="{28A0092B-C50C-407E-A947-70E740481C1C}">
                <a14:useLocalDpi xmlns:a14="http://schemas.microsoft.com/office/drawing/2010/main" val="0"/>
              </a:ext>
            </a:extLst>
          </a:blip>
          <a:srcRect/>
          <a:stretch>
            <a:fillRect/>
          </a:stretch>
        </p:blipFill>
        <p:spPr>
          <a:xfrm>
            <a:off x="5562600" y="4114800"/>
            <a:ext cx="1981200" cy="1981200"/>
          </a:xfrm>
        </p:spPr>
      </p:pic>
    </p:spTree>
    <p:extLst>
      <p:ext uri="{BB962C8B-B14F-4D97-AF65-F5344CB8AC3E}">
        <p14:creationId xmlns:p14="http://schemas.microsoft.com/office/powerpoint/2010/main" val="863125714"/>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animEffect transition="in" filter="wipe(up)">
                                      <p:cBhvr>
                                        <p:cTn id="7" dur="500"/>
                                        <p:tgtEl>
                                          <p:spTgt spid="1331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3315">
                                            <p:txEl>
                                              <p:pRg st="1" end="1"/>
                                            </p:txEl>
                                          </p:spTgt>
                                        </p:tgtEl>
                                        <p:attrNameLst>
                                          <p:attrName>style.visibility</p:attrName>
                                        </p:attrNameLst>
                                      </p:cBhvr>
                                      <p:to>
                                        <p:strVal val="visible"/>
                                      </p:to>
                                    </p:set>
                                    <p:animEffect transition="in" filter="wipe(up)">
                                      <p:cBhvr>
                                        <p:cTn id="12" dur="500"/>
                                        <p:tgtEl>
                                          <p:spTgt spid="1331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3315">
                                            <p:txEl>
                                              <p:pRg st="2" end="2"/>
                                            </p:txEl>
                                          </p:spTgt>
                                        </p:tgtEl>
                                        <p:attrNameLst>
                                          <p:attrName>style.visibility</p:attrName>
                                        </p:attrNameLst>
                                      </p:cBhvr>
                                      <p:to>
                                        <p:strVal val="visible"/>
                                      </p:to>
                                    </p:set>
                                    <p:animEffect transition="in" filter="wipe(up)">
                                      <p:cBhvr>
                                        <p:cTn id="17" dur="500"/>
                                        <p:tgtEl>
                                          <p:spTgt spid="1331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3315">
                                            <p:txEl>
                                              <p:pRg st="3" end="3"/>
                                            </p:txEl>
                                          </p:spTgt>
                                        </p:tgtEl>
                                        <p:attrNameLst>
                                          <p:attrName>style.visibility</p:attrName>
                                        </p:attrNameLst>
                                      </p:cBhvr>
                                      <p:to>
                                        <p:strVal val="visible"/>
                                      </p:to>
                                    </p:set>
                                    <p:animEffect transition="in" filter="wipe(up)">
                                      <p:cBhvr>
                                        <p:cTn id="22" dur="500"/>
                                        <p:tgtEl>
                                          <p:spTgt spid="13315">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3315">
                                            <p:txEl>
                                              <p:pRg st="4" end="4"/>
                                            </p:txEl>
                                          </p:spTgt>
                                        </p:tgtEl>
                                        <p:attrNameLst>
                                          <p:attrName>style.visibility</p:attrName>
                                        </p:attrNameLst>
                                      </p:cBhvr>
                                      <p:to>
                                        <p:strVal val="visible"/>
                                      </p:to>
                                    </p:set>
                                    <p:animEffect transition="in" filter="wipe(up)">
                                      <p:cBhvr>
                                        <p:cTn id="27" dur="500"/>
                                        <p:tgtEl>
                                          <p:spTgt spid="1331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p" bldLvl="3"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3"/>
          <p:cNvPicPr>
            <a:picLocks noGrp="1" noChangeAspect="1" noChangeArrowheads="1"/>
          </p:cNvPicPr>
          <p:nvPr>
            <p:ph/>
          </p:nvPr>
        </p:nvPicPr>
        <p:blipFill>
          <a:blip r:embed="rId3">
            <a:extLst>
              <a:ext uri="{28A0092B-C50C-407E-A947-70E740481C1C}">
                <a14:useLocalDpi xmlns:a14="http://schemas.microsoft.com/office/drawing/2010/main" val="0"/>
              </a:ext>
            </a:extLst>
          </a:blip>
          <a:srcRect/>
          <a:stretch>
            <a:fillRect/>
          </a:stretch>
        </p:blipFill>
        <p:spPr>
          <a:xfrm>
            <a:off x="762000" y="304800"/>
            <a:ext cx="7620000" cy="5643563"/>
          </a:xfrm>
        </p:spPr>
      </p:pic>
      <p:sp>
        <p:nvSpPr>
          <p:cNvPr id="20483" name="Text Box 5"/>
          <p:cNvSpPr txBox="1">
            <a:spLocks noChangeArrowheads="1"/>
          </p:cNvSpPr>
          <p:nvPr/>
        </p:nvSpPr>
        <p:spPr bwMode="auto">
          <a:xfrm>
            <a:off x="533400" y="6096000"/>
            <a:ext cx="8153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pitchFamily="96" charset="0"/>
              </a:defRPr>
            </a:lvl1pPr>
            <a:lvl2pPr marL="742950" indent="-285750">
              <a:defRPr sz="2400">
                <a:solidFill>
                  <a:schemeClr val="tx1"/>
                </a:solidFill>
                <a:latin typeface="Times" pitchFamily="96" charset="0"/>
              </a:defRPr>
            </a:lvl2pPr>
            <a:lvl3pPr marL="1143000" indent="-228600">
              <a:defRPr sz="2400">
                <a:solidFill>
                  <a:schemeClr val="tx1"/>
                </a:solidFill>
                <a:latin typeface="Times" pitchFamily="96" charset="0"/>
              </a:defRPr>
            </a:lvl3pPr>
            <a:lvl4pPr marL="1600200" indent="-228600">
              <a:defRPr sz="2400">
                <a:solidFill>
                  <a:schemeClr val="tx1"/>
                </a:solidFill>
                <a:latin typeface="Times" pitchFamily="96" charset="0"/>
              </a:defRPr>
            </a:lvl4pPr>
            <a:lvl5pPr marL="2057400" indent="-228600">
              <a:defRPr sz="2400">
                <a:solidFill>
                  <a:schemeClr val="tx1"/>
                </a:solidFill>
                <a:latin typeface="Times" pitchFamily="96" charset="0"/>
              </a:defRPr>
            </a:lvl5pPr>
            <a:lvl6pPr marL="2514600" indent="-228600" eaLnBrk="0" fontAlgn="base" hangingPunct="0">
              <a:spcBef>
                <a:spcPct val="0"/>
              </a:spcBef>
              <a:spcAft>
                <a:spcPct val="0"/>
              </a:spcAft>
              <a:defRPr sz="2400">
                <a:solidFill>
                  <a:schemeClr val="tx1"/>
                </a:solidFill>
                <a:latin typeface="Times" pitchFamily="96" charset="0"/>
              </a:defRPr>
            </a:lvl6pPr>
            <a:lvl7pPr marL="2971800" indent="-228600" eaLnBrk="0" fontAlgn="base" hangingPunct="0">
              <a:spcBef>
                <a:spcPct val="0"/>
              </a:spcBef>
              <a:spcAft>
                <a:spcPct val="0"/>
              </a:spcAft>
              <a:defRPr sz="2400">
                <a:solidFill>
                  <a:schemeClr val="tx1"/>
                </a:solidFill>
                <a:latin typeface="Times" pitchFamily="96" charset="0"/>
              </a:defRPr>
            </a:lvl7pPr>
            <a:lvl8pPr marL="3429000" indent="-228600" eaLnBrk="0" fontAlgn="base" hangingPunct="0">
              <a:spcBef>
                <a:spcPct val="0"/>
              </a:spcBef>
              <a:spcAft>
                <a:spcPct val="0"/>
              </a:spcAft>
              <a:defRPr sz="2400">
                <a:solidFill>
                  <a:schemeClr val="tx1"/>
                </a:solidFill>
                <a:latin typeface="Times" pitchFamily="96" charset="0"/>
              </a:defRPr>
            </a:lvl8pPr>
            <a:lvl9pPr marL="3886200" indent="-228600" eaLnBrk="0" fontAlgn="base" hangingPunct="0">
              <a:spcBef>
                <a:spcPct val="0"/>
              </a:spcBef>
              <a:spcAft>
                <a:spcPct val="0"/>
              </a:spcAft>
              <a:defRPr sz="2400">
                <a:solidFill>
                  <a:schemeClr val="tx1"/>
                </a:solidFill>
                <a:latin typeface="Times" pitchFamily="96" charset="0"/>
              </a:defRPr>
            </a:lvl9pPr>
          </a:lstStyle>
          <a:p>
            <a:pPr>
              <a:spcBef>
                <a:spcPct val="50000"/>
              </a:spcBef>
            </a:pPr>
            <a:r>
              <a:rPr lang="en-US" altLang="en-US"/>
              <a:t>All that we see, even or own reflection, is from the past.  .  .</a:t>
            </a:r>
          </a:p>
        </p:txBody>
      </p:sp>
    </p:spTree>
    <p:extLst>
      <p:ext uri="{BB962C8B-B14F-4D97-AF65-F5344CB8AC3E}">
        <p14:creationId xmlns:p14="http://schemas.microsoft.com/office/powerpoint/2010/main" val="4245693333"/>
      </p:ext>
    </p:extLst>
  </p:cSld>
  <p:clrMapOvr>
    <a:masterClrMapping/>
  </p:clrMapOvr>
  <p:transition>
    <p:random/>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r>
              <a:rPr lang="en-US" altLang="en-US" smtClean="0"/>
              <a:t>Review</a:t>
            </a:r>
          </a:p>
        </p:txBody>
      </p:sp>
      <p:sp>
        <p:nvSpPr>
          <p:cNvPr id="20483" name="Rectangle 3"/>
          <p:cNvSpPr>
            <a:spLocks noGrp="1" noChangeArrowheads="1"/>
          </p:cNvSpPr>
          <p:nvPr>
            <p:ph type="body" idx="1"/>
          </p:nvPr>
        </p:nvSpPr>
        <p:spPr/>
        <p:txBody>
          <a:bodyPr/>
          <a:lstStyle/>
          <a:p>
            <a:pPr eaLnBrk="1" hangingPunct="1">
              <a:lnSpc>
                <a:spcPct val="90000"/>
              </a:lnSpc>
            </a:pPr>
            <a:r>
              <a:rPr lang="en-US" altLang="en-US" sz="2800" smtClean="0"/>
              <a:t>Are light waves and sound waves part of the same scale?</a:t>
            </a:r>
          </a:p>
          <a:p>
            <a:pPr lvl="1" eaLnBrk="1" hangingPunct="1">
              <a:lnSpc>
                <a:spcPct val="90000"/>
              </a:lnSpc>
            </a:pPr>
            <a:r>
              <a:rPr lang="en-US" altLang="en-US" sz="2400" smtClean="0"/>
              <a:t>No.  Sound waves are mechanical, need a medium, and vibrate matter.  Light waves are part of the electromagnetic scale and do not need a medium.</a:t>
            </a:r>
          </a:p>
          <a:p>
            <a:pPr eaLnBrk="1" hangingPunct="1">
              <a:lnSpc>
                <a:spcPct val="90000"/>
              </a:lnSpc>
            </a:pPr>
            <a:r>
              <a:rPr lang="en-US" altLang="en-US" sz="2800" smtClean="0"/>
              <a:t>What is the speed of light?</a:t>
            </a:r>
          </a:p>
          <a:p>
            <a:pPr lvl="1" eaLnBrk="1" hangingPunct="1">
              <a:lnSpc>
                <a:spcPct val="90000"/>
              </a:lnSpc>
            </a:pPr>
            <a:r>
              <a:rPr lang="en-US" altLang="en-US" sz="2400" smtClean="0"/>
              <a:t>300,000 km/s</a:t>
            </a:r>
          </a:p>
          <a:p>
            <a:pPr eaLnBrk="1" hangingPunct="1">
              <a:lnSpc>
                <a:spcPct val="90000"/>
              </a:lnSpc>
            </a:pPr>
            <a:r>
              <a:rPr lang="en-US" altLang="en-US" sz="2800" smtClean="0"/>
              <a:t>Does light make up a large part of the electromagnetic spectrum?</a:t>
            </a:r>
          </a:p>
          <a:p>
            <a:pPr lvl="1" eaLnBrk="1" hangingPunct="1">
              <a:lnSpc>
                <a:spcPct val="90000"/>
              </a:lnSpc>
            </a:pPr>
            <a:r>
              <a:rPr lang="en-US" altLang="en-US" sz="2400" smtClean="0"/>
              <a:t>No.   Less than 0.1%</a:t>
            </a:r>
          </a:p>
          <a:p>
            <a:pPr lvl="1" eaLnBrk="1" hangingPunct="1">
              <a:lnSpc>
                <a:spcPct val="90000"/>
              </a:lnSpc>
            </a:pPr>
            <a:endParaRPr lang="en-US" altLang="en-US" sz="2400" smtClean="0"/>
          </a:p>
        </p:txBody>
      </p:sp>
    </p:spTree>
    <p:extLst>
      <p:ext uri="{BB962C8B-B14F-4D97-AF65-F5344CB8AC3E}">
        <p14:creationId xmlns:p14="http://schemas.microsoft.com/office/powerpoint/2010/main" val="381711833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20483">
                                            <p:txEl>
                                              <p:pRg st="0" end="0"/>
                                            </p:txEl>
                                          </p:spTgt>
                                        </p:tgtEl>
                                        <p:attrNameLst>
                                          <p:attrName>style.visibility</p:attrName>
                                        </p:attrNameLst>
                                      </p:cBhvr>
                                      <p:to>
                                        <p:strVal val="visible"/>
                                      </p:to>
                                    </p:set>
                                    <p:animEffect transition="in" filter="slide(fromLeft)">
                                      <p:cBhvr>
                                        <p:cTn id="7" dur="500"/>
                                        <p:tgtEl>
                                          <p:spTgt spid="2048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20483">
                                            <p:txEl>
                                              <p:pRg st="1" end="1"/>
                                            </p:txEl>
                                          </p:spTgt>
                                        </p:tgtEl>
                                        <p:attrNameLst>
                                          <p:attrName>style.visibility</p:attrName>
                                        </p:attrNameLst>
                                      </p:cBhvr>
                                      <p:to>
                                        <p:strVal val="visible"/>
                                      </p:to>
                                    </p:set>
                                    <p:animEffect transition="in" filter="slide(fromLeft)">
                                      <p:cBhvr>
                                        <p:cTn id="12" dur="500"/>
                                        <p:tgtEl>
                                          <p:spTgt spid="2048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20483">
                                            <p:txEl>
                                              <p:pRg st="2" end="2"/>
                                            </p:txEl>
                                          </p:spTgt>
                                        </p:tgtEl>
                                        <p:attrNameLst>
                                          <p:attrName>style.visibility</p:attrName>
                                        </p:attrNameLst>
                                      </p:cBhvr>
                                      <p:to>
                                        <p:strVal val="visible"/>
                                      </p:to>
                                    </p:set>
                                    <p:animEffect transition="in" filter="slide(fromLeft)">
                                      <p:cBhvr>
                                        <p:cTn id="17" dur="500"/>
                                        <p:tgtEl>
                                          <p:spTgt spid="2048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20483">
                                            <p:txEl>
                                              <p:pRg st="3" end="3"/>
                                            </p:txEl>
                                          </p:spTgt>
                                        </p:tgtEl>
                                        <p:attrNameLst>
                                          <p:attrName>style.visibility</p:attrName>
                                        </p:attrNameLst>
                                      </p:cBhvr>
                                      <p:to>
                                        <p:strVal val="visible"/>
                                      </p:to>
                                    </p:set>
                                    <p:animEffect transition="in" filter="slide(fromLeft)">
                                      <p:cBhvr>
                                        <p:cTn id="22" dur="500"/>
                                        <p:tgtEl>
                                          <p:spTgt spid="2048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8" fill="hold" grpId="0" nodeType="clickEffect">
                                  <p:stCondLst>
                                    <p:cond delay="0"/>
                                  </p:stCondLst>
                                  <p:childTnLst>
                                    <p:set>
                                      <p:cBhvr>
                                        <p:cTn id="26" dur="1" fill="hold">
                                          <p:stCondLst>
                                            <p:cond delay="0"/>
                                          </p:stCondLst>
                                        </p:cTn>
                                        <p:tgtEl>
                                          <p:spTgt spid="20483">
                                            <p:txEl>
                                              <p:pRg st="4" end="4"/>
                                            </p:txEl>
                                          </p:spTgt>
                                        </p:tgtEl>
                                        <p:attrNameLst>
                                          <p:attrName>style.visibility</p:attrName>
                                        </p:attrNameLst>
                                      </p:cBhvr>
                                      <p:to>
                                        <p:strVal val="visible"/>
                                      </p:to>
                                    </p:set>
                                    <p:animEffect transition="in" filter="slide(fromLeft)">
                                      <p:cBhvr>
                                        <p:cTn id="27" dur="500"/>
                                        <p:tgtEl>
                                          <p:spTgt spid="2048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8" fill="hold" grpId="0" nodeType="clickEffect">
                                  <p:stCondLst>
                                    <p:cond delay="0"/>
                                  </p:stCondLst>
                                  <p:childTnLst>
                                    <p:set>
                                      <p:cBhvr>
                                        <p:cTn id="31" dur="1" fill="hold">
                                          <p:stCondLst>
                                            <p:cond delay="0"/>
                                          </p:stCondLst>
                                        </p:cTn>
                                        <p:tgtEl>
                                          <p:spTgt spid="20483">
                                            <p:txEl>
                                              <p:pRg st="5" end="5"/>
                                            </p:txEl>
                                          </p:spTgt>
                                        </p:tgtEl>
                                        <p:attrNameLst>
                                          <p:attrName>style.visibility</p:attrName>
                                        </p:attrNameLst>
                                      </p:cBhvr>
                                      <p:to>
                                        <p:strVal val="visible"/>
                                      </p:to>
                                    </p:set>
                                    <p:animEffect transition="in" filter="slide(fromLeft)">
                                      <p:cBhvr>
                                        <p:cTn id="32" dur="500"/>
                                        <p:tgtEl>
                                          <p:spTgt spid="2048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uild="p" bldLvl="3"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altLang="en-US" smtClean="0">
                <a:solidFill>
                  <a:srgbClr val="F20E00"/>
                </a:solidFill>
              </a:rPr>
              <a:t>Objectives</a:t>
            </a:r>
            <a:endParaRPr lang="en-US" altLang="en-US" smtClean="0"/>
          </a:p>
        </p:txBody>
      </p:sp>
      <p:sp>
        <p:nvSpPr>
          <p:cNvPr id="3075" name="Rectangle 3"/>
          <p:cNvSpPr>
            <a:spLocks noGrp="1" noChangeArrowheads="1"/>
          </p:cNvSpPr>
          <p:nvPr>
            <p:ph type="body" idx="1"/>
          </p:nvPr>
        </p:nvSpPr>
        <p:spPr/>
        <p:txBody>
          <a:bodyPr/>
          <a:lstStyle/>
          <a:p>
            <a:pPr marL="609600" indent="-609600" eaLnBrk="1" hangingPunct="1">
              <a:buFontTx/>
              <a:buAutoNum type="arabicPeriod"/>
            </a:pPr>
            <a:r>
              <a:rPr lang="en-US" altLang="en-US" smtClean="0">
                <a:solidFill>
                  <a:srgbClr val="F20E00"/>
                </a:solidFill>
              </a:rPr>
              <a:t>Explain how the </a:t>
            </a:r>
            <a:r>
              <a:rPr lang="en-US" altLang="en-US" i="1" smtClean="0">
                <a:solidFill>
                  <a:srgbClr val="F20E00"/>
                </a:solidFill>
              </a:rPr>
              <a:t>f</a:t>
            </a:r>
            <a:r>
              <a:rPr lang="en-US" altLang="en-US" smtClean="0">
                <a:solidFill>
                  <a:srgbClr val="F20E00"/>
                </a:solidFill>
              </a:rPr>
              <a:t> of light affects what happens when it enters a substance.</a:t>
            </a:r>
          </a:p>
          <a:p>
            <a:pPr marL="609600" indent="-609600" eaLnBrk="1" hangingPunct="1">
              <a:buFontTx/>
              <a:buAutoNum type="arabicPeriod"/>
            </a:pPr>
            <a:r>
              <a:rPr lang="en-US" altLang="en-US" smtClean="0">
                <a:solidFill>
                  <a:srgbClr val="F20E00"/>
                </a:solidFill>
              </a:rPr>
              <a:t>Interaction of UV rays and glass</a:t>
            </a:r>
          </a:p>
          <a:p>
            <a:pPr marL="609600" indent="-609600" eaLnBrk="1" hangingPunct="1">
              <a:buFontTx/>
              <a:buAutoNum type="arabicPeriod"/>
            </a:pPr>
            <a:r>
              <a:rPr lang="en-US" altLang="en-US" smtClean="0">
                <a:solidFill>
                  <a:srgbClr val="F20E00"/>
                </a:solidFill>
              </a:rPr>
              <a:t>Opaque vs. transparent materials</a:t>
            </a:r>
          </a:p>
          <a:p>
            <a:pPr marL="609600" indent="-609600" eaLnBrk="1" hangingPunct="1">
              <a:buFontTx/>
              <a:buAutoNum type="arabicPeriod"/>
            </a:pPr>
            <a:r>
              <a:rPr lang="en-US" altLang="en-US" smtClean="0">
                <a:solidFill>
                  <a:srgbClr val="F20E00"/>
                </a:solidFill>
              </a:rPr>
              <a:t>Solar and lunar eclipses</a:t>
            </a:r>
            <a:endParaRPr lang="en-US" altLang="en-US" smtClean="0"/>
          </a:p>
        </p:txBody>
      </p:sp>
    </p:spTree>
    <p:extLst>
      <p:ext uri="{BB962C8B-B14F-4D97-AF65-F5344CB8AC3E}">
        <p14:creationId xmlns:p14="http://schemas.microsoft.com/office/powerpoint/2010/main" val="368315470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animEffect transition="in" filter="barn(outHorizontal)">
                                      <p:cBhvr>
                                        <p:cTn id="7" dur="500"/>
                                        <p:tgtEl>
                                          <p:spTgt spid="307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3075">
                                            <p:txEl>
                                              <p:pRg st="1" end="1"/>
                                            </p:txEl>
                                          </p:spTgt>
                                        </p:tgtEl>
                                        <p:attrNameLst>
                                          <p:attrName>style.visibility</p:attrName>
                                        </p:attrNameLst>
                                      </p:cBhvr>
                                      <p:to>
                                        <p:strVal val="visible"/>
                                      </p:to>
                                    </p:set>
                                    <p:animEffect transition="in" filter="barn(outHorizontal)">
                                      <p:cBhvr>
                                        <p:cTn id="12" dur="500"/>
                                        <p:tgtEl>
                                          <p:spTgt spid="307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42" fill="hold" grpId="0" nodeType="clickEffect">
                                  <p:stCondLst>
                                    <p:cond delay="0"/>
                                  </p:stCondLst>
                                  <p:childTnLst>
                                    <p:set>
                                      <p:cBhvr>
                                        <p:cTn id="16" dur="1" fill="hold">
                                          <p:stCondLst>
                                            <p:cond delay="0"/>
                                          </p:stCondLst>
                                        </p:cTn>
                                        <p:tgtEl>
                                          <p:spTgt spid="3075">
                                            <p:txEl>
                                              <p:pRg st="2" end="2"/>
                                            </p:txEl>
                                          </p:spTgt>
                                        </p:tgtEl>
                                        <p:attrNameLst>
                                          <p:attrName>style.visibility</p:attrName>
                                        </p:attrNameLst>
                                      </p:cBhvr>
                                      <p:to>
                                        <p:strVal val="visible"/>
                                      </p:to>
                                    </p:set>
                                    <p:animEffect transition="in" filter="barn(outHorizontal)">
                                      <p:cBhvr>
                                        <p:cTn id="17" dur="500"/>
                                        <p:tgtEl>
                                          <p:spTgt spid="307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42" fill="hold" grpId="0" nodeType="clickEffect">
                                  <p:stCondLst>
                                    <p:cond delay="0"/>
                                  </p:stCondLst>
                                  <p:childTnLst>
                                    <p:set>
                                      <p:cBhvr>
                                        <p:cTn id="21" dur="1" fill="hold">
                                          <p:stCondLst>
                                            <p:cond delay="0"/>
                                          </p:stCondLst>
                                        </p:cTn>
                                        <p:tgtEl>
                                          <p:spTgt spid="3075">
                                            <p:txEl>
                                              <p:pRg st="3" end="3"/>
                                            </p:txEl>
                                          </p:spTgt>
                                        </p:tgtEl>
                                        <p:attrNameLst>
                                          <p:attrName>style.visibility</p:attrName>
                                        </p:attrNameLst>
                                      </p:cBhvr>
                                      <p:to>
                                        <p:strVal val="visible"/>
                                      </p:to>
                                    </p:set>
                                    <p:animEffect transition="in" filter="barn(outHorizontal)">
                                      <p:cBhvr>
                                        <p:cTn id="22" dur="500"/>
                                        <p:tgtEl>
                                          <p:spTgt spid="307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uild="p"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altLang="en-US" sz="3200" smtClean="0"/>
              <a:t>Imagine the world view of creatures that can only see a fraction of the color spectrum .  .  .</a:t>
            </a:r>
            <a:endParaRPr lang="en-US" altLang="en-US" smtClean="0"/>
          </a:p>
        </p:txBody>
      </p:sp>
      <p:pic>
        <p:nvPicPr>
          <p:cNvPr id="8197" name="Picture 5"/>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4533900" y="1981200"/>
            <a:ext cx="4114800" cy="3086100"/>
          </a:xfrm>
        </p:spPr>
      </p:pic>
      <p:sp>
        <p:nvSpPr>
          <p:cNvPr id="8198" name="Text Box 6"/>
          <p:cNvSpPr txBox="1">
            <a:spLocks noChangeArrowheads="1"/>
          </p:cNvSpPr>
          <p:nvPr/>
        </p:nvSpPr>
        <p:spPr bwMode="auto">
          <a:xfrm>
            <a:off x="1828800" y="5715000"/>
            <a:ext cx="6324600"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pitchFamily="96" charset="0"/>
              </a:defRPr>
            </a:lvl1pPr>
            <a:lvl2pPr marL="742950" indent="-285750">
              <a:defRPr sz="2400">
                <a:solidFill>
                  <a:schemeClr val="tx1"/>
                </a:solidFill>
                <a:latin typeface="Times" pitchFamily="96" charset="0"/>
              </a:defRPr>
            </a:lvl2pPr>
            <a:lvl3pPr marL="1143000" indent="-228600">
              <a:defRPr sz="2400">
                <a:solidFill>
                  <a:schemeClr val="tx1"/>
                </a:solidFill>
                <a:latin typeface="Times" pitchFamily="96" charset="0"/>
              </a:defRPr>
            </a:lvl3pPr>
            <a:lvl4pPr marL="1600200" indent="-228600">
              <a:defRPr sz="2400">
                <a:solidFill>
                  <a:schemeClr val="tx1"/>
                </a:solidFill>
                <a:latin typeface="Times" pitchFamily="96" charset="0"/>
              </a:defRPr>
            </a:lvl4pPr>
            <a:lvl5pPr marL="2057400" indent="-228600">
              <a:defRPr sz="2400">
                <a:solidFill>
                  <a:schemeClr val="tx1"/>
                </a:solidFill>
                <a:latin typeface="Times" pitchFamily="96" charset="0"/>
              </a:defRPr>
            </a:lvl5pPr>
            <a:lvl6pPr marL="2514600" indent="-228600" eaLnBrk="0" fontAlgn="base" hangingPunct="0">
              <a:spcBef>
                <a:spcPct val="0"/>
              </a:spcBef>
              <a:spcAft>
                <a:spcPct val="0"/>
              </a:spcAft>
              <a:defRPr sz="2400">
                <a:solidFill>
                  <a:schemeClr val="tx1"/>
                </a:solidFill>
                <a:latin typeface="Times" pitchFamily="96" charset="0"/>
              </a:defRPr>
            </a:lvl6pPr>
            <a:lvl7pPr marL="2971800" indent="-228600" eaLnBrk="0" fontAlgn="base" hangingPunct="0">
              <a:spcBef>
                <a:spcPct val="0"/>
              </a:spcBef>
              <a:spcAft>
                <a:spcPct val="0"/>
              </a:spcAft>
              <a:defRPr sz="2400">
                <a:solidFill>
                  <a:schemeClr val="tx1"/>
                </a:solidFill>
                <a:latin typeface="Times" pitchFamily="96" charset="0"/>
              </a:defRPr>
            </a:lvl7pPr>
            <a:lvl8pPr marL="3429000" indent="-228600" eaLnBrk="0" fontAlgn="base" hangingPunct="0">
              <a:spcBef>
                <a:spcPct val="0"/>
              </a:spcBef>
              <a:spcAft>
                <a:spcPct val="0"/>
              </a:spcAft>
              <a:defRPr sz="2400">
                <a:solidFill>
                  <a:schemeClr val="tx1"/>
                </a:solidFill>
                <a:latin typeface="Times" pitchFamily="96" charset="0"/>
              </a:defRPr>
            </a:lvl8pPr>
            <a:lvl9pPr marL="3886200" indent="-228600" eaLnBrk="0" fontAlgn="base" hangingPunct="0">
              <a:spcBef>
                <a:spcPct val="0"/>
              </a:spcBef>
              <a:spcAft>
                <a:spcPct val="0"/>
              </a:spcAft>
              <a:defRPr sz="2400">
                <a:solidFill>
                  <a:schemeClr val="tx1"/>
                </a:solidFill>
                <a:latin typeface="Times" pitchFamily="96" charset="0"/>
              </a:defRPr>
            </a:lvl9pPr>
          </a:lstStyle>
          <a:p>
            <a:pPr>
              <a:spcBef>
                <a:spcPct val="50000"/>
              </a:spcBef>
            </a:pPr>
            <a:r>
              <a:rPr lang="en-US" altLang="en-US" dirty="0" smtClean="0">
                <a:solidFill>
                  <a:srgbClr val="FF0000"/>
                </a:solidFill>
              </a:rPr>
              <a:t>How animals see the world </a:t>
            </a:r>
            <a:r>
              <a:rPr lang="en-US" altLang="en-US" dirty="0" smtClean="0">
                <a:solidFill>
                  <a:srgbClr val="FF0000"/>
                </a:solidFill>
                <a:hlinkClick r:id="rId4"/>
              </a:rPr>
              <a:t>https</a:t>
            </a:r>
            <a:r>
              <a:rPr lang="en-US" altLang="en-US" dirty="0">
                <a:solidFill>
                  <a:srgbClr val="FF0000"/>
                </a:solidFill>
                <a:hlinkClick r:id="rId4"/>
              </a:rPr>
              <a:t>://</a:t>
            </a:r>
            <a:r>
              <a:rPr lang="en-US" altLang="en-US" dirty="0" smtClean="0">
                <a:solidFill>
                  <a:srgbClr val="FF0000"/>
                </a:solidFill>
                <a:hlinkClick r:id="rId4"/>
              </a:rPr>
              <a:t>www.youtube.com/watch?v=6hYaT4gvjNc</a:t>
            </a:r>
            <a:endParaRPr lang="en-US" altLang="en-US" dirty="0" smtClean="0">
              <a:solidFill>
                <a:srgbClr val="FF0000"/>
              </a:solidFill>
            </a:endParaRPr>
          </a:p>
          <a:p>
            <a:pPr>
              <a:spcBef>
                <a:spcPct val="50000"/>
              </a:spcBef>
            </a:pPr>
            <a:endParaRPr lang="en-US" altLang="en-US" dirty="0">
              <a:solidFill>
                <a:srgbClr val="FF0000"/>
              </a:solidFill>
            </a:endParaRPr>
          </a:p>
        </p:txBody>
      </p:sp>
      <p:sp>
        <p:nvSpPr>
          <p:cNvPr id="2" name="TextBox 1"/>
          <p:cNvSpPr txBox="1"/>
          <p:nvPr/>
        </p:nvSpPr>
        <p:spPr>
          <a:xfrm>
            <a:off x="609600" y="2133600"/>
            <a:ext cx="3733800" cy="1200329"/>
          </a:xfrm>
          <a:prstGeom prst="rect">
            <a:avLst/>
          </a:prstGeom>
          <a:noFill/>
        </p:spPr>
        <p:txBody>
          <a:bodyPr wrap="square" rtlCol="0">
            <a:spAutoFit/>
          </a:bodyPr>
          <a:lstStyle/>
          <a:p>
            <a:r>
              <a:rPr lang="en-US" b="1" dirty="0" smtClean="0"/>
              <a:t>How do animals see the world</a:t>
            </a:r>
          </a:p>
          <a:p>
            <a:r>
              <a:rPr lang="en-US" b="1" dirty="0">
                <a:hlinkClick r:id="rId5"/>
              </a:rPr>
              <a:t>https://</a:t>
            </a:r>
            <a:r>
              <a:rPr lang="en-US" b="1" dirty="0" smtClean="0">
                <a:hlinkClick r:id="rId5"/>
              </a:rPr>
              <a:t>www.youtube.com/watch?v=oT5LotdvTwU</a:t>
            </a:r>
            <a:endParaRPr lang="en-US" b="1" dirty="0" smtClean="0"/>
          </a:p>
          <a:p>
            <a:endParaRPr lang="en-US" b="1" dirty="0"/>
          </a:p>
        </p:txBody>
      </p:sp>
    </p:spTree>
    <p:extLst>
      <p:ext uri="{BB962C8B-B14F-4D97-AF65-F5344CB8AC3E}">
        <p14:creationId xmlns:p14="http://schemas.microsoft.com/office/powerpoint/2010/main" val="375396071"/>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nodeType="clickEffect">
                                  <p:stCondLst>
                                    <p:cond delay="0"/>
                                  </p:stCondLst>
                                  <p:childTnLst>
                                    <p:set>
                                      <p:cBhvr>
                                        <p:cTn id="6" dur="1" fill="hold">
                                          <p:stCondLst>
                                            <p:cond delay="0"/>
                                          </p:stCondLst>
                                        </p:cTn>
                                        <p:tgtEl>
                                          <p:spTgt spid="8197"/>
                                        </p:tgtEl>
                                        <p:attrNameLst>
                                          <p:attrName>style.visibility</p:attrName>
                                        </p:attrNameLst>
                                      </p:cBhvr>
                                      <p:to>
                                        <p:strVal val="visible"/>
                                      </p:to>
                                    </p:set>
                                    <p:animEffect transition="in" filter="blinds(vertical)">
                                      <p:cBhvr>
                                        <p:cTn id="7" dur="500"/>
                                        <p:tgtEl>
                                          <p:spTgt spid="819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8194"/>
                                        </p:tgtEl>
                                        <p:attrNameLst>
                                          <p:attrName>style.visibility</p:attrName>
                                        </p:attrNameLst>
                                      </p:cBhvr>
                                      <p:to>
                                        <p:strVal val="visible"/>
                                      </p:to>
                                    </p:set>
                                    <p:animEffect transition="in" filter="box(in)">
                                      <p:cBhvr>
                                        <p:cTn id="12" dur="500"/>
                                        <p:tgtEl>
                                          <p:spTgt spid="819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8198"/>
                                        </p:tgtEl>
                                        <p:attrNameLst>
                                          <p:attrName>style.visibility</p:attrName>
                                        </p:attrNameLst>
                                      </p:cBhvr>
                                      <p:to>
                                        <p:strVal val="visible"/>
                                      </p:to>
                                    </p:set>
                                    <p:animEffect transition="in" filter="checkerboard(across)">
                                      <p:cBhvr>
                                        <p:cTn id="17" dur="500"/>
                                        <p:tgtEl>
                                          <p:spTgt spid="81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autoUpdateAnimBg="0"/>
      <p:bldP spid="8198"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685800" y="0"/>
            <a:ext cx="7772400" cy="1143000"/>
          </a:xfrm>
        </p:spPr>
        <p:txBody>
          <a:bodyPr/>
          <a:lstStyle/>
          <a:p>
            <a:pPr eaLnBrk="1" hangingPunct="1"/>
            <a:r>
              <a:rPr lang="en-US" altLang="en-US" smtClean="0"/>
              <a:t>What is light?</a:t>
            </a:r>
          </a:p>
        </p:txBody>
      </p:sp>
      <p:sp>
        <p:nvSpPr>
          <p:cNvPr id="4099" name="Rectangle 3"/>
          <p:cNvSpPr>
            <a:spLocks noGrp="1" noChangeArrowheads="1"/>
          </p:cNvSpPr>
          <p:nvPr>
            <p:ph type="body" idx="1"/>
          </p:nvPr>
        </p:nvSpPr>
        <p:spPr>
          <a:xfrm>
            <a:off x="838200" y="5105400"/>
            <a:ext cx="7620000" cy="1066800"/>
          </a:xfrm>
        </p:spPr>
        <p:txBody>
          <a:bodyPr/>
          <a:lstStyle/>
          <a:p>
            <a:pPr eaLnBrk="1" hangingPunct="1">
              <a:lnSpc>
                <a:spcPct val="90000"/>
              </a:lnSpc>
            </a:pPr>
            <a:r>
              <a:rPr lang="en-US" altLang="en-US" smtClean="0">
                <a:solidFill>
                  <a:srgbClr val="F20E00"/>
                </a:solidFill>
              </a:rPr>
              <a:t>Light:</a:t>
            </a:r>
          </a:p>
          <a:p>
            <a:pPr lvl="1" eaLnBrk="1" hangingPunct="1">
              <a:lnSpc>
                <a:spcPct val="90000"/>
              </a:lnSpc>
            </a:pPr>
            <a:r>
              <a:rPr lang="en-US" altLang="en-US" smtClean="0">
                <a:solidFill>
                  <a:srgbClr val="F20E00"/>
                </a:solidFill>
              </a:rPr>
              <a:t>vibrating electric charges</a:t>
            </a:r>
          </a:p>
        </p:txBody>
      </p:sp>
      <p:pic>
        <p:nvPicPr>
          <p:cNvPr id="41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2600" y="1371600"/>
            <a:ext cx="525780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5474388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8" fill="hold" nodeType="clickEffect">
                                  <p:stCondLst>
                                    <p:cond delay="0"/>
                                  </p:stCondLst>
                                  <p:childTnLst>
                                    <p:set>
                                      <p:cBhvr>
                                        <p:cTn id="6" dur="1" fill="hold">
                                          <p:stCondLst>
                                            <p:cond delay="0"/>
                                          </p:stCondLst>
                                        </p:cTn>
                                        <p:tgtEl>
                                          <p:spTgt spid="4100"/>
                                        </p:tgtEl>
                                        <p:attrNameLst>
                                          <p:attrName>style.visibility</p:attrName>
                                        </p:attrNameLst>
                                      </p:cBhvr>
                                      <p:to>
                                        <p:strVal val="visible"/>
                                      </p:to>
                                    </p:set>
                                    <p:anim calcmode="lin" valueType="num">
                                      <p:cBhvr>
                                        <p:cTn id="7" dur="500" fill="hold"/>
                                        <p:tgtEl>
                                          <p:spTgt spid="4100"/>
                                        </p:tgtEl>
                                        <p:attrNameLst>
                                          <p:attrName>ppt_x</p:attrName>
                                        </p:attrNameLst>
                                      </p:cBhvr>
                                      <p:tavLst>
                                        <p:tav tm="0">
                                          <p:val>
                                            <p:strVal val="#ppt_x-#ppt_w/2"/>
                                          </p:val>
                                        </p:tav>
                                        <p:tav tm="100000">
                                          <p:val>
                                            <p:strVal val="#ppt_x"/>
                                          </p:val>
                                        </p:tav>
                                      </p:tavLst>
                                    </p:anim>
                                    <p:anim calcmode="lin" valueType="num">
                                      <p:cBhvr>
                                        <p:cTn id="8" dur="500" fill="hold"/>
                                        <p:tgtEl>
                                          <p:spTgt spid="4100"/>
                                        </p:tgtEl>
                                        <p:attrNameLst>
                                          <p:attrName>ppt_y</p:attrName>
                                        </p:attrNameLst>
                                      </p:cBhvr>
                                      <p:tavLst>
                                        <p:tav tm="0">
                                          <p:val>
                                            <p:strVal val="#ppt_y"/>
                                          </p:val>
                                        </p:tav>
                                        <p:tav tm="100000">
                                          <p:val>
                                            <p:strVal val="#ppt_y"/>
                                          </p:val>
                                        </p:tav>
                                      </p:tavLst>
                                    </p:anim>
                                    <p:anim calcmode="lin" valueType="num">
                                      <p:cBhvr>
                                        <p:cTn id="9" dur="500" fill="hold"/>
                                        <p:tgtEl>
                                          <p:spTgt spid="4100"/>
                                        </p:tgtEl>
                                        <p:attrNameLst>
                                          <p:attrName>ppt_w</p:attrName>
                                        </p:attrNameLst>
                                      </p:cBhvr>
                                      <p:tavLst>
                                        <p:tav tm="0">
                                          <p:val>
                                            <p:fltVal val="0"/>
                                          </p:val>
                                        </p:tav>
                                        <p:tav tm="100000">
                                          <p:val>
                                            <p:strVal val="#ppt_w"/>
                                          </p:val>
                                        </p:tav>
                                      </p:tavLst>
                                    </p:anim>
                                    <p:anim calcmode="lin" valueType="num">
                                      <p:cBhvr>
                                        <p:cTn id="10" dur="500" fill="hold"/>
                                        <p:tgtEl>
                                          <p:spTgt spid="4100"/>
                                        </p:tgtEl>
                                        <p:attrNameLst>
                                          <p:attrName>ppt_h</p:attrName>
                                        </p:attrNameLst>
                                      </p:cBhvr>
                                      <p:tavLst>
                                        <p:tav tm="0">
                                          <p:val>
                                            <p:strVal val="#ppt_h"/>
                                          </p:val>
                                        </p:tav>
                                        <p:tav tm="100000">
                                          <p:val>
                                            <p:strVal val="#ppt_h"/>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4099">
                                            <p:txEl>
                                              <p:pRg st="0" end="0"/>
                                            </p:txEl>
                                          </p:spTgt>
                                        </p:tgtEl>
                                        <p:attrNameLst>
                                          <p:attrName>style.visibility</p:attrName>
                                        </p:attrNameLst>
                                      </p:cBhvr>
                                      <p:to>
                                        <p:strVal val="visible"/>
                                      </p:to>
                                    </p:set>
                                    <p:animEffect transition="in" filter="box(in)">
                                      <p:cBhvr>
                                        <p:cTn id="15" dur="500"/>
                                        <p:tgtEl>
                                          <p:spTgt spid="4099">
                                            <p:txEl>
                                              <p:pRg st="0" end="0"/>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4" presetClass="entr" presetSubtype="16" fill="hold" grpId="0" nodeType="clickEffect">
                                  <p:stCondLst>
                                    <p:cond delay="0"/>
                                  </p:stCondLst>
                                  <p:childTnLst>
                                    <p:set>
                                      <p:cBhvr>
                                        <p:cTn id="19" dur="1" fill="hold">
                                          <p:stCondLst>
                                            <p:cond delay="0"/>
                                          </p:stCondLst>
                                        </p:cTn>
                                        <p:tgtEl>
                                          <p:spTgt spid="4099">
                                            <p:txEl>
                                              <p:pRg st="1" end="1"/>
                                            </p:txEl>
                                          </p:spTgt>
                                        </p:tgtEl>
                                        <p:attrNameLst>
                                          <p:attrName>style.visibility</p:attrName>
                                        </p:attrNameLst>
                                      </p:cBhvr>
                                      <p:to>
                                        <p:strVal val="visible"/>
                                      </p:to>
                                    </p:set>
                                    <p:animEffect transition="in" filter="box(in)">
                                      <p:cBhvr>
                                        <p:cTn id="20" dur="500"/>
                                        <p:tgtEl>
                                          <p:spTgt spid="409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bldLvl="3"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US" altLang="en-US" smtClean="0"/>
              <a:t>Light interacts with matter</a:t>
            </a:r>
          </a:p>
        </p:txBody>
      </p:sp>
      <p:sp>
        <p:nvSpPr>
          <p:cNvPr id="21508" name="Rectangle 4"/>
          <p:cNvSpPr>
            <a:spLocks noGrp="1" noChangeArrowheads="1"/>
          </p:cNvSpPr>
          <p:nvPr>
            <p:ph type="body" sz="half" idx="2"/>
          </p:nvPr>
        </p:nvSpPr>
        <p:spPr/>
        <p:txBody>
          <a:bodyPr/>
          <a:lstStyle/>
          <a:p>
            <a:pPr eaLnBrk="1" hangingPunct="1"/>
            <a:r>
              <a:rPr lang="en-US" altLang="en-US" sz="2400" smtClean="0"/>
              <a:t>Just as a sound wave can force a sound receiver into vibration, a light wave can force charged particles in materials into vibration</a:t>
            </a:r>
            <a:endParaRPr lang="en-US" altLang="en-US" sz="2400" smtClean="0">
              <a:solidFill>
                <a:srgbClr val="F20E00"/>
              </a:solidFill>
            </a:endParaRPr>
          </a:p>
          <a:p>
            <a:pPr eaLnBrk="1" hangingPunct="1"/>
            <a:r>
              <a:rPr lang="en-US" altLang="en-US" sz="2400" smtClean="0">
                <a:solidFill>
                  <a:srgbClr val="F20E00"/>
                </a:solidFill>
              </a:rPr>
              <a:t>When incident upon matter --&gt; electrons in matter vibrate</a:t>
            </a:r>
          </a:p>
        </p:txBody>
      </p:sp>
      <p:pic>
        <p:nvPicPr>
          <p:cNvPr id="6148" name="Picture 5"/>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1347788" y="1981200"/>
            <a:ext cx="6446837" cy="1981200"/>
          </a:xfrm>
        </p:spPr>
      </p:pic>
    </p:spTree>
    <p:extLst>
      <p:ext uri="{BB962C8B-B14F-4D97-AF65-F5344CB8AC3E}">
        <p14:creationId xmlns:p14="http://schemas.microsoft.com/office/powerpoint/2010/main" val="2331158372"/>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1508">
                                            <p:txEl>
                                              <p:pRg st="0" end="0"/>
                                            </p:txEl>
                                          </p:spTgt>
                                        </p:tgtEl>
                                        <p:attrNameLst>
                                          <p:attrName>style.visibility</p:attrName>
                                        </p:attrNameLst>
                                      </p:cBhvr>
                                      <p:to>
                                        <p:strVal val="visible"/>
                                      </p:to>
                                    </p:set>
                                    <p:animEffect transition="in" filter="box(in)">
                                      <p:cBhvr>
                                        <p:cTn id="7" dur="500"/>
                                        <p:tgtEl>
                                          <p:spTgt spid="2150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1508">
                                            <p:txEl>
                                              <p:pRg st="1" end="1"/>
                                            </p:txEl>
                                          </p:spTgt>
                                        </p:tgtEl>
                                        <p:attrNameLst>
                                          <p:attrName>style.visibility</p:attrName>
                                        </p:attrNameLst>
                                      </p:cBhvr>
                                      <p:to>
                                        <p:strVal val="visible"/>
                                      </p:to>
                                    </p:set>
                                    <p:animEffect transition="in" filter="box(in)">
                                      <p:cBhvr>
                                        <p:cTn id="12" dur="500"/>
                                        <p:tgtEl>
                                          <p:spTgt spid="2150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build="p"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altLang="en-US" smtClean="0">
                <a:solidFill>
                  <a:srgbClr val="F20E00"/>
                </a:solidFill>
              </a:rPr>
              <a:t>Response of Receiving Material</a:t>
            </a:r>
            <a:endParaRPr lang="en-US" altLang="en-US" smtClean="0"/>
          </a:p>
        </p:txBody>
      </p:sp>
      <p:sp>
        <p:nvSpPr>
          <p:cNvPr id="5123" name="Rectangle 3"/>
          <p:cNvSpPr>
            <a:spLocks noGrp="1" noChangeArrowheads="1"/>
          </p:cNvSpPr>
          <p:nvPr>
            <p:ph type="body" sz="half" idx="1"/>
          </p:nvPr>
        </p:nvSpPr>
        <p:spPr/>
        <p:txBody>
          <a:bodyPr/>
          <a:lstStyle/>
          <a:p>
            <a:pPr eaLnBrk="1" hangingPunct="1"/>
            <a:r>
              <a:rPr lang="en-US" altLang="en-US" sz="2800" smtClean="0">
                <a:solidFill>
                  <a:srgbClr val="F20E00"/>
                </a:solidFill>
              </a:rPr>
              <a:t>Depends on </a:t>
            </a:r>
            <a:r>
              <a:rPr lang="en-US" altLang="en-US" sz="2800" i="1" smtClean="0">
                <a:solidFill>
                  <a:srgbClr val="F20E00"/>
                </a:solidFill>
              </a:rPr>
              <a:t>f </a:t>
            </a:r>
            <a:r>
              <a:rPr lang="en-US" altLang="en-US" sz="2800" smtClean="0">
                <a:solidFill>
                  <a:srgbClr val="F20E00"/>
                </a:solidFill>
              </a:rPr>
              <a:t> of light  &amp; natural </a:t>
            </a:r>
            <a:r>
              <a:rPr lang="en-US" altLang="en-US" sz="2800" i="1" smtClean="0">
                <a:solidFill>
                  <a:srgbClr val="F20E00"/>
                </a:solidFill>
              </a:rPr>
              <a:t>f</a:t>
            </a:r>
            <a:r>
              <a:rPr lang="en-US" altLang="en-US" sz="2800" smtClean="0">
                <a:solidFill>
                  <a:srgbClr val="F20E00"/>
                </a:solidFill>
              </a:rPr>
              <a:t> of material</a:t>
            </a:r>
          </a:p>
          <a:p>
            <a:pPr eaLnBrk="1" hangingPunct="1"/>
            <a:r>
              <a:rPr lang="en-US" altLang="en-US" sz="2800" smtClean="0"/>
              <a:t>Light acts differently when it is incident upon a window compared to a rock</a:t>
            </a:r>
          </a:p>
        </p:txBody>
      </p:sp>
      <p:pic>
        <p:nvPicPr>
          <p:cNvPr id="5128" name="Picture 8"/>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5105400" y="1905000"/>
            <a:ext cx="2857500" cy="1981200"/>
          </a:xfrm>
        </p:spPr>
      </p:pic>
      <p:pic>
        <p:nvPicPr>
          <p:cNvPr id="5129" name="Picture 9"/>
          <p:cNvPicPr>
            <a:picLocks noGrp="1" noChangeAspect="1" noChangeArrowheads="1"/>
          </p:cNvPicPr>
          <p:nvPr>
            <p:ph sz="quarter" idx="3"/>
          </p:nvPr>
        </p:nvPicPr>
        <p:blipFill>
          <a:blip r:embed="rId4">
            <a:extLst>
              <a:ext uri="{28A0092B-C50C-407E-A947-70E740481C1C}">
                <a14:useLocalDpi xmlns:a14="http://schemas.microsoft.com/office/drawing/2010/main" val="0"/>
              </a:ext>
            </a:extLst>
          </a:blip>
          <a:srcRect/>
          <a:stretch>
            <a:fillRect/>
          </a:stretch>
        </p:blipFill>
        <p:spPr>
          <a:xfrm>
            <a:off x="5638800" y="4038600"/>
            <a:ext cx="1962150" cy="2616200"/>
          </a:xfrm>
        </p:spPr>
      </p:pic>
    </p:spTree>
    <p:extLst>
      <p:ext uri="{BB962C8B-B14F-4D97-AF65-F5344CB8AC3E}">
        <p14:creationId xmlns:p14="http://schemas.microsoft.com/office/powerpoint/2010/main" val="2471027856"/>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5" fill="hold" nodeType="clickEffect">
                                  <p:stCondLst>
                                    <p:cond delay="0"/>
                                  </p:stCondLst>
                                  <p:childTnLst>
                                    <p:set>
                                      <p:cBhvr>
                                        <p:cTn id="6" dur="1" fill="hold">
                                          <p:stCondLst>
                                            <p:cond delay="0"/>
                                          </p:stCondLst>
                                        </p:cTn>
                                        <p:tgtEl>
                                          <p:spTgt spid="5129"/>
                                        </p:tgtEl>
                                        <p:attrNameLst>
                                          <p:attrName>style.visibility</p:attrName>
                                        </p:attrNameLst>
                                      </p:cBhvr>
                                      <p:to>
                                        <p:strVal val="visible"/>
                                      </p:to>
                                    </p:set>
                                    <p:animEffect transition="in" filter="randombar(vertical)">
                                      <p:cBhvr>
                                        <p:cTn id="7" dur="500"/>
                                        <p:tgtEl>
                                          <p:spTgt spid="512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5128"/>
                                        </p:tgtEl>
                                        <p:attrNameLst>
                                          <p:attrName>style.visibility</p:attrName>
                                        </p:attrNameLst>
                                      </p:cBhvr>
                                      <p:to>
                                        <p:strVal val="visible"/>
                                      </p:to>
                                    </p:set>
                                    <p:animEffect transition="in" filter="randombar(horizontal)">
                                      <p:cBhvr>
                                        <p:cTn id="12" dur="500"/>
                                        <p:tgtEl>
                                          <p:spTgt spid="512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7" presetClass="entr" presetSubtype="1" fill="hold" grpId="0" nodeType="clickEffect">
                                  <p:stCondLst>
                                    <p:cond delay="0"/>
                                  </p:stCondLst>
                                  <p:childTnLst>
                                    <p:set>
                                      <p:cBhvr>
                                        <p:cTn id="16" dur="1" fill="hold">
                                          <p:stCondLst>
                                            <p:cond delay="0"/>
                                          </p:stCondLst>
                                        </p:cTn>
                                        <p:tgtEl>
                                          <p:spTgt spid="5123">
                                            <p:txEl>
                                              <p:pRg st="0" end="0"/>
                                            </p:txEl>
                                          </p:spTgt>
                                        </p:tgtEl>
                                        <p:attrNameLst>
                                          <p:attrName>style.visibility</p:attrName>
                                        </p:attrNameLst>
                                      </p:cBhvr>
                                      <p:to>
                                        <p:strVal val="visible"/>
                                      </p:to>
                                    </p:set>
                                    <p:anim calcmode="lin" valueType="num">
                                      <p:cBhvr>
                                        <p:cTn id="17" dur="500" fill="hold"/>
                                        <p:tgtEl>
                                          <p:spTgt spid="5123">
                                            <p:txEl>
                                              <p:pRg st="0" end="0"/>
                                            </p:txEl>
                                          </p:spTgt>
                                        </p:tgtEl>
                                        <p:attrNameLst>
                                          <p:attrName>ppt_x</p:attrName>
                                        </p:attrNameLst>
                                      </p:cBhvr>
                                      <p:tavLst>
                                        <p:tav tm="0">
                                          <p:val>
                                            <p:strVal val="#ppt_x"/>
                                          </p:val>
                                        </p:tav>
                                        <p:tav tm="100000">
                                          <p:val>
                                            <p:strVal val="#ppt_x"/>
                                          </p:val>
                                        </p:tav>
                                      </p:tavLst>
                                    </p:anim>
                                    <p:anim calcmode="lin" valueType="num">
                                      <p:cBhvr>
                                        <p:cTn id="18" dur="500" fill="hold"/>
                                        <p:tgtEl>
                                          <p:spTgt spid="5123">
                                            <p:txEl>
                                              <p:pRg st="0" end="0"/>
                                            </p:txEl>
                                          </p:spTgt>
                                        </p:tgtEl>
                                        <p:attrNameLst>
                                          <p:attrName>ppt_y</p:attrName>
                                        </p:attrNameLst>
                                      </p:cBhvr>
                                      <p:tavLst>
                                        <p:tav tm="0">
                                          <p:val>
                                            <p:strVal val="#ppt_y-#ppt_h/2"/>
                                          </p:val>
                                        </p:tav>
                                        <p:tav tm="100000">
                                          <p:val>
                                            <p:strVal val="#ppt_y"/>
                                          </p:val>
                                        </p:tav>
                                      </p:tavLst>
                                    </p:anim>
                                    <p:anim calcmode="lin" valueType="num">
                                      <p:cBhvr>
                                        <p:cTn id="19" dur="500" fill="hold"/>
                                        <p:tgtEl>
                                          <p:spTgt spid="5123">
                                            <p:txEl>
                                              <p:pRg st="0" end="0"/>
                                            </p:txEl>
                                          </p:spTgt>
                                        </p:tgtEl>
                                        <p:attrNameLst>
                                          <p:attrName>ppt_w</p:attrName>
                                        </p:attrNameLst>
                                      </p:cBhvr>
                                      <p:tavLst>
                                        <p:tav tm="0">
                                          <p:val>
                                            <p:strVal val="#ppt_w"/>
                                          </p:val>
                                        </p:tav>
                                        <p:tav tm="100000">
                                          <p:val>
                                            <p:strVal val="#ppt_w"/>
                                          </p:val>
                                        </p:tav>
                                      </p:tavLst>
                                    </p:anim>
                                    <p:anim calcmode="lin" valueType="num">
                                      <p:cBhvr>
                                        <p:cTn id="20" dur="500" fill="hold"/>
                                        <p:tgtEl>
                                          <p:spTgt spid="5123">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17" presetClass="entr" presetSubtype="1" fill="hold" grpId="0" nodeType="clickEffect">
                                  <p:stCondLst>
                                    <p:cond delay="0"/>
                                  </p:stCondLst>
                                  <p:childTnLst>
                                    <p:set>
                                      <p:cBhvr>
                                        <p:cTn id="24" dur="1" fill="hold">
                                          <p:stCondLst>
                                            <p:cond delay="0"/>
                                          </p:stCondLst>
                                        </p:cTn>
                                        <p:tgtEl>
                                          <p:spTgt spid="5123">
                                            <p:txEl>
                                              <p:pRg st="1" end="1"/>
                                            </p:txEl>
                                          </p:spTgt>
                                        </p:tgtEl>
                                        <p:attrNameLst>
                                          <p:attrName>style.visibility</p:attrName>
                                        </p:attrNameLst>
                                      </p:cBhvr>
                                      <p:to>
                                        <p:strVal val="visible"/>
                                      </p:to>
                                    </p:set>
                                    <p:anim calcmode="lin" valueType="num">
                                      <p:cBhvr>
                                        <p:cTn id="25" dur="500" fill="hold"/>
                                        <p:tgtEl>
                                          <p:spTgt spid="5123">
                                            <p:txEl>
                                              <p:pRg st="1" end="1"/>
                                            </p:txEl>
                                          </p:spTgt>
                                        </p:tgtEl>
                                        <p:attrNameLst>
                                          <p:attrName>ppt_x</p:attrName>
                                        </p:attrNameLst>
                                      </p:cBhvr>
                                      <p:tavLst>
                                        <p:tav tm="0">
                                          <p:val>
                                            <p:strVal val="#ppt_x"/>
                                          </p:val>
                                        </p:tav>
                                        <p:tav tm="100000">
                                          <p:val>
                                            <p:strVal val="#ppt_x"/>
                                          </p:val>
                                        </p:tav>
                                      </p:tavLst>
                                    </p:anim>
                                    <p:anim calcmode="lin" valueType="num">
                                      <p:cBhvr>
                                        <p:cTn id="26" dur="500" fill="hold"/>
                                        <p:tgtEl>
                                          <p:spTgt spid="5123">
                                            <p:txEl>
                                              <p:pRg st="1" end="1"/>
                                            </p:txEl>
                                          </p:spTgt>
                                        </p:tgtEl>
                                        <p:attrNameLst>
                                          <p:attrName>ppt_y</p:attrName>
                                        </p:attrNameLst>
                                      </p:cBhvr>
                                      <p:tavLst>
                                        <p:tav tm="0">
                                          <p:val>
                                            <p:strVal val="#ppt_y-#ppt_h/2"/>
                                          </p:val>
                                        </p:tav>
                                        <p:tav tm="100000">
                                          <p:val>
                                            <p:strVal val="#ppt_y"/>
                                          </p:val>
                                        </p:tav>
                                      </p:tavLst>
                                    </p:anim>
                                    <p:anim calcmode="lin" valueType="num">
                                      <p:cBhvr>
                                        <p:cTn id="27" dur="500" fill="hold"/>
                                        <p:tgtEl>
                                          <p:spTgt spid="5123">
                                            <p:txEl>
                                              <p:pRg st="1" end="1"/>
                                            </p:txEl>
                                          </p:spTgt>
                                        </p:tgtEl>
                                        <p:attrNameLst>
                                          <p:attrName>ppt_w</p:attrName>
                                        </p:attrNameLst>
                                      </p:cBhvr>
                                      <p:tavLst>
                                        <p:tav tm="0">
                                          <p:val>
                                            <p:strVal val="#ppt_w"/>
                                          </p:val>
                                        </p:tav>
                                        <p:tav tm="100000">
                                          <p:val>
                                            <p:strVal val="#ppt_w"/>
                                          </p:val>
                                        </p:tav>
                                      </p:tavLst>
                                    </p:anim>
                                    <p:anim calcmode="lin" valueType="num">
                                      <p:cBhvr>
                                        <p:cTn id="28" dur="500" fill="hold"/>
                                        <p:tgtEl>
                                          <p:spTgt spid="5123">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685800" y="0"/>
            <a:ext cx="7772400" cy="1143000"/>
          </a:xfrm>
        </p:spPr>
        <p:txBody>
          <a:bodyPr/>
          <a:lstStyle/>
          <a:p>
            <a:pPr eaLnBrk="1" hangingPunct="1"/>
            <a:r>
              <a:rPr lang="en-US" altLang="en-US" smtClean="0"/>
              <a:t>Transparent Materials</a:t>
            </a:r>
          </a:p>
        </p:txBody>
      </p:sp>
      <p:sp>
        <p:nvSpPr>
          <p:cNvPr id="6147" name="Rectangle 3"/>
          <p:cNvSpPr>
            <a:spLocks noGrp="1" noChangeArrowheads="1"/>
          </p:cNvSpPr>
          <p:nvPr>
            <p:ph type="body" sz="half" idx="1"/>
          </p:nvPr>
        </p:nvSpPr>
        <p:spPr>
          <a:xfrm>
            <a:off x="152400" y="1143000"/>
            <a:ext cx="8839200" cy="1981200"/>
          </a:xfrm>
        </p:spPr>
        <p:txBody>
          <a:bodyPr/>
          <a:lstStyle/>
          <a:p>
            <a:pPr eaLnBrk="1" hangingPunct="1">
              <a:lnSpc>
                <a:spcPct val="90000"/>
              </a:lnSpc>
            </a:pPr>
            <a:r>
              <a:rPr lang="en-US" altLang="en-US" sz="2400" smtClean="0">
                <a:solidFill>
                  <a:srgbClr val="F20E00"/>
                </a:solidFill>
              </a:rPr>
              <a:t>Transparent:</a:t>
            </a:r>
          </a:p>
          <a:p>
            <a:pPr lvl="1" eaLnBrk="1" hangingPunct="1">
              <a:lnSpc>
                <a:spcPct val="90000"/>
              </a:lnSpc>
            </a:pPr>
            <a:r>
              <a:rPr lang="en-US" altLang="en-US" sz="2000" smtClean="0">
                <a:solidFill>
                  <a:srgbClr val="F20E00"/>
                </a:solidFill>
              </a:rPr>
              <a:t>Allows light to pass through</a:t>
            </a:r>
          </a:p>
          <a:p>
            <a:pPr eaLnBrk="1" hangingPunct="1">
              <a:lnSpc>
                <a:spcPct val="90000"/>
              </a:lnSpc>
            </a:pPr>
            <a:r>
              <a:rPr lang="en-US" altLang="en-US" sz="2400" smtClean="0"/>
              <a:t>Visualize this…</a:t>
            </a:r>
          </a:p>
          <a:p>
            <a:pPr eaLnBrk="1" hangingPunct="1">
              <a:lnSpc>
                <a:spcPct val="90000"/>
              </a:lnSpc>
            </a:pPr>
            <a:r>
              <a:rPr lang="en-US" altLang="en-US" sz="2400" smtClean="0"/>
              <a:t>Electrons of an atom in glass connected to springs (fig 27.6)</a:t>
            </a:r>
          </a:p>
          <a:p>
            <a:pPr eaLnBrk="1" hangingPunct="1">
              <a:lnSpc>
                <a:spcPct val="90000"/>
              </a:lnSpc>
            </a:pPr>
            <a:r>
              <a:rPr lang="en-US" altLang="en-US" sz="2400" smtClean="0"/>
              <a:t>Light wave hits them they vibrate</a:t>
            </a:r>
          </a:p>
        </p:txBody>
      </p:sp>
      <p:pic>
        <p:nvPicPr>
          <p:cNvPr id="6149" name="Picture 5"/>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228600" y="3352800"/>
            <a:ext cx="4114800" cy="3090863"/>
          </a:xfrm>
        </p:spPr>
      </p:pic>
      <p:pic>
        <p:nvPicPr>
          <p:cNvPr id="8197"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8200" y="3352800"/>
            <a:ext cx="3810000" cy="327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33338662"/>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6149"/>
                                        </p:tgtEl>
                                        <p:attrNameLst>
                                          <p:attrName>style.visibility</p:attrName>
                                        </p:attrNameLst>
                                      </p:cBhvr>
                                      <p:to>
                                        <p:strVal val="visible"/>
                                      </p:to>
                                    </p:set>
                                    <p:animEffect transition="in" filter="dissolve">
                                      <p:cBhvr>
                                        <p:cTn id="7" dur="500"/>
                                        <p:tgtEl>
                                          <p:spTgt spid="614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6147">
                                            <p:txEl>
                                              <p:pRg st="0" end="0"/>
                                            </p:txEl>
                                          </p:spTgt>
                                        </p:tgtEl>
                                        <p:attrNameLst>
                                          <p:attrName>style.visibility</p:attrName>
                                        </p:attrNameLst>
                                      </p:cBhvr>
                                      <p:to>
                                        <p:strVal val="visible"/>
                                      </p:to>
                                    </p:set>
                                    <p:animEffect transition="in" filter="barn(inHorizontal)">
                                      <p:cBhvr>
                                        <p:cTn id="12" dur="500"/>
                                        <p:tgtEl>
                                          <p:spTgt spid="6147">
                                            <p:txEl>
                                              <p:pRg st="0" end="0"/>
                                            </p:txEl>
                                          </p:spTgt>
                                        </p:tgtEl>
                                      </p:cBhvr>
                                    </p:animEffect>
                                  </p:childTnLst>
                                </p:cTn>
                              </p:par>
                              <p:par>
                                <p:cTn id="13" presetID="16" presetClass="entr" presetSubtype="26" fill="hold" grpId="0" nodeType="withEffect">
                                  <p:stCondLst>
                                    <p:cond delay="0"/>
                                  </p:stCondLst>
                                  <p:childTnLst>
                                    <p:set>
                                      <p:cBhvr>
                                        <p:cTn id="14" dur="1" fill="hold">
                                          <p:stCondLst>
                                            <p:cond delay="0"/>
                                          </p:stCondLst>
                                        </p:cTn>
                                        <p:tgtEl>
                                          <p:spTgt spid="6147">
                                            <p:txEl>
                                              <p:pRg st="1" end="1"/>
                                            </p:txEl>
                                          </p:spTgt>
                                        </p:tgtEl>
                                        <p:attrNameLst>
                                          <p:attrName>style.visibility</p:attrName>
                                        </p:attrNameLst>
                                      </p:cBhvr>
                                      <p:to>
                                        <p:strVal val="visible"/>
                                      </p:to>
                                    </p:set>
                                    <p:animEffect transition="in" filter="barn(inHorizontal)">
                                      <p:cBhvr>
                                        <p:cTn id="15" dur="500"/>
                                        <p:tgtEl>
                                          <p:spTgt spid="6147">
                                            <p:txEl>
                                              <p:pRg st="1" end="1"/>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6" presetClass="entr" presetSubtype="26" fill="hold" grpId="0" nodeType="clickEffect">
                                  <p:stCondLst>
                                    <p:cond delay="0"/>
                                  </p:stCondLst>
                                  <p:childTnLst>
                                    <p:set>
                                      <p:cBhvr>
                                        <p:cTn id="19" dur="1" fill="hold">
                                          <p:stCondLst>
                                            <p:cond delay="0"/>
                                          </p:stCondLst>
                                        </p:cTn>
                                        <p:tgtEl>
                                          <p:spTgt spid="6147">
                                            <p:txEl>
                                              <p:pRg st="2" end="2"/>
                                            </p:txEl>
                                          </p:spTgt>
                                        </p:tgtEl>
                                        <p:attrNameLst>
                                          <p:attrName>style.visibility</p:attrName>
                                        </p:attrNameLst>
                                      </p:cBhvr>
                                      <p:to>
                                        <p:strVal val="visible"/>
                                      </p:to>
                                    </p:set>
                                    <p:animEffect transition="in" filter="barn(inHorizontal)">
                                      <p:cBhvr>
                                        <p:cTn id="20" dur="500"/>
                                        <p:tgtEl>
                                          <p:spTgt spid="6147">
                                            <p:txEl>
                                              <p:pRg st="2" end="2"/>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6" presetClass="entr" presetSubtype="26" fill="hold" grpId="0" nodeType="clickEffect">
                                  <p:stCondLst>
                                    <p:cond delay="0"/>
                                  </p:stCondLst>
                                  <p:childTnLst>
                                    <p:set>
                                      <p:cBhvr>
                                        <p:cTn id="24" dur="1" fill="hold">
                                          <p:stCondLst>
                                            <p:cond delay="0"/>
                                          </p:stCondLst>
                                        </p:cTn>
                                        <p:tgtEl>
                                          <p:spTgt spid="6147">
                                            <p:txEl>
                                              <p:pRg st="3" end="3"/>
                                            </p:txEl>
                                          </p:spTgt>
                                        </p:tgtEl>
                                        <p:attrNameLst>
                                          <p:attrName>style.visibility</p:attrName>
                                        </p:attrNameLst>
                                      </p:cBhvr>
                                      <p:to>
                                        <p:strVal val="visible"/>
                                      </p:to>
                                    </p:set>
                                    <p:animEffect transition="in" filter="barn(inHorizontal)">
                                      <p:cBhvr>
                                        <p:cTn id="25" dur="500"/>
                                        <p:tgtEl>
                                          <p:spTgt spid="6147">
                                            <p:txEl>
                                              <p:pRg st="3" end="3"/>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6" presetClass="entr" presetSubtype="26" fill="hold" grpId="0" nodeType="clickEffect">
                                  <p:stCondLst>
                                    <p:cond delay="0"/>
                                  </p:stCondLst>
                                  <p:childTnLst>
                                    <p:set>
                                      <p:cBhvr>
                                        <p:cTn id="29" dur="1" fill="hold">
                                          <p:stCondLst>
                                            <p:cond delay="0"/>
                                          </p:stCondLst>
                                        </p:cTn>
                                        <p:tgtEl>
                                          <p:spTgt spid="6147">
                                            <p:txEl>
                                              <p:pRg st="4" end="4"/>
                                            </p:txEl>
                                          </p:spTgt>
                                        </p:tgtEl>
                                        <p:attrNameLst>
                                          <p:attrName>style.visibility</p:attrName>
                                        </p:attrNameLst>
                                      </p:cBhvr>
                                      <p:to>
                                        <p:strVal val="visible"/>
                                      </p:to>
                                    </p:set>
                                    <p:animEffect transition="in" filter="barn(inHorizontal)">
                                      <p:cBhvr>
                                        <p:cTn id="30" dur="500"/>
                                        <p:tgtEl>
                                          <p:spTgt spid="614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uild="p"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685800" y="152400"/>
            <a:ext cx="7772400" cy="1143000"/>
          </a:xfrm>
        </p:spPr>
        <p:txBody>
          <a:bodyPr>
            <a:normAutofit fontScale="90000"/>
          </a:bodyPr>
          <a:lstStyle/>
          <a:p>
            <a:pPr eaLnBrk="1" hangingPunct="1"/>
            <a:r>
              <a:rPr lang="en-US" altLang="en-US" smtClean="0"/>
              <a:t>Transparent Materials</a:t>
            </a:r>
            <a:br>
              <a:rPr lang="en-US" altLang="en-US" smtClean="0"/>
            </a:br>
            <a:r>
              <a:rPr lang="en-US" altLang="en-US" sz="3200" smtClean="0"/>
              <a:t>Can UV light pass through glass?</a:t>
            </a:r>
            <a:endParaRPr lang="en-US" altLang="en-US" smtClean="0"/>
          </a:p>
        </p:txBody>
      </p:sp>
      <p:sp>
        <p:nvSpPr>
          <p:cNvPr id="7171" name="Rectangle 3"/>
          <p:cNvSpPr>
            <a:spLocks noGrp="1" noChangeArrowheads="1"/>
          </p:cNvSpPr>
          <p:nvPr>
            <p:ph type="body" idx="1"/>
          </p:nvPr>
        </p:nvSpPr>
        <p:spPr>
          <a:xfrm>
            <a:off x="228600" y="1371600"/>
            <a:ext cx="8610600" cy="3505200"/>
          </a:xfrm>
        </p:spPr>
        <p:txBody>
          <a:bodyPr/>
          <a:lstStyle/>
          <a:p>
            <a:pPr eaLnBrk="1" hangingPunct="1">
              <a:lnSpc>
                <a:spcPct val="90000"/>
              </a:lnSpc>
            </a:pPr>
            <a:r>
              <a:rPr lang="en-US" altLang="en-US" sz="2400" smtClean="0"/>
              <a:t>E’s in glass have same natural </a:t>
            </a:r>
            <a:r>
              <a:rPr lang="en-US" altLang="en-US" sz="2400" i="1" smtClean="0"/>
              <a:t>f</a:t>
            </a:r>
            <a:r>
              <a:rPr lang="en-US" altLang="en-US" sz="2400" smtClean="0"/>
              <a:t> as UV B light</a:t>
            </a:r>
          </a:p>
          <a:p>
            <a:pPr eaLnBrk="1" hangingPunct="1">
              <a:lnSpc>
                <a:spcPct val="90000"/>
              </a:lnSpc>
            </a:pPr>
            <a:r>
              <a:rPr lang="en-US" altLang="en-US" sz="2400" smtClean="0"/>
              <a:t>What happens when you have two things with identical natural frequencies?</a:t>
            </a:r>
          </a:p>
          <a:p>
            <a:pPr eaLnBrk="1" hangingPunct="1">
              <a:lnSpc>
                <a:spcPct val="90000"/>
              </a:lnSpc>
            </a:pPr>
            <a:r>
              <a:rPr lang="en-US" altLang="en-US" sz="2400" smtClean="0"/>
              <a:t>Resonance!</a:t>
            </a:r>
          </a:p>
          <a:p>
            <a:pPr eaLnBrk="1" hangingPunct="1">
              <a:lnSpc>
                <a:spcPct val="90000"/>
              </a:lnSpc>
            </a:pPr>
            <a:r>
              <a:rPr lang="en-US" altLang="en-US" sz="2400" smtClean="0"/>
              <a:t>Large amplitude causes atoms to hold on to energy for long time (100 millionth of a second!)</a:t>
            </a:r>
          </a:p>
          <a:p>
            <a:pPr eaLnBrk="1" hangingPunct="1">
              <a:lnSpc>
                <a:spcPct val="90000"/>
              </a:lnSpc>
            </a:pPr>
            <a:r>
              <a:rPr lang="en-US" altLang="en-US" sz="2400" smtClean="0"/>
              <a:t>Atom make many collisions with other atoms --&gt; gives up energy in form of heat</a:t>
            </a:r>
          </a:p>
          <a:p>
            <a:pPr eaLnBrk="1" hangingPunct="1">
              <a:lnSpc>
                <a:spcPct val="90000"/>
              </a:lnSpc>
            </a:pPr>
            <a:r>
              <a:rPr lang="en-US" altLang="en-US" sz="2400" smtClean="0"/>
              <a:t>Most UV B light can NOT pass through!</a:t>
            </a:r>
            <a:endParaRPr lang="en-US" altLang="en-US" sz="2800" smtClean="0"/>
          </a:p>
        </p:txBody>
      </p:sp>
      <p:pic>
        <p:nvPicPr>
          <p:cNvPr id="9220"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4800600"/>
            <a:ext cx="5410200" cy="187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54810417"/>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 calcmode="lin" valueType="num">
                                      <p:cBhvr>
                                        <p:cTn id="7" dur="500" fill="hold"/>
                                        <p:tgtEl>
                                          <p:spTgt spid="717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171">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7171">
                                            <p:txEl>
                                              <p:pRg st="1" end="1"/>
                                            </p:txEl>
                                          </p:spTgt>
                                        </p:tgtEl>
                                        <p:attrNameLst>
                                          <p:attrName>style.visibility</p:attrName>
                                        </p:attrNameLst>
                                      </p:cBhvr>
                                      <p:to>
                                        <p:strVal val="visible"/>
                                      </p:to>
                                    </p:set>
                                    <p:anim calcmode="lin" valueType="num">
                                      <p:cBhvr>
                                        <p:cTn id="13" dur="500" fill="hold"/>
                                        <p:tgtEl>
                                          <p:spTgt spid="7171">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7171">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7171">
                                            <p:txEl>
                                              <p:pRg st="2" end="2"/>
                                            </p:txEl>
                                          </p:spTgt>
                                        </p:tgtEl>
                                        <p:attrNameLst>
                                          <p:attrName>style.visibility</p:attrName>
                                        </p:attrNameLst>
                                      </p:cBhvr>
                                      <p:to>
                                        <p:strVal val="visible"/>
                                      </p:to>
                                    </p:set>
                                    <p:anim calcmode="lin" valueType="num">
                                      <p:cBhvr>
                                        <p:cTn id="19" dur="500" fill="hold"/>
                                        <p:tgtEl>
                                          <p:spTgt spid="7171">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7171">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7171">
                                            <p:txEl>
                                              <p:pRg st="3" end="3"/>
                                            </p:txEl>
                                          </p:spTgt>
                                        </p:tgtEl>
                                        <p:attrNameLst>
                                          <p:attrName>style.visibility</p:attrName>
                                        </p:attrNameLst>
                                      </p:cBhvr>
                                      <p:to>
                                        <p:strVal val="visible"/>
                                      </p:to>
                                    </p:set>
                                    <p:anim calcmode="lin" valueType="num">
                                      <p:cBhvr>
                                        <p:cTn id="25" dur="500" fill="hold"/>
                                        <p:tgtEl>
                                          <p:spTgt spid="7171">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7171">
                                            <p:txEl>
                                              <p:pRg st="3" end="3"/>
                                            </p:txEl>
                                          </p:spTgt>
                                        </p:tgtEl>
                                        <p:attrNameLst>
                                          <p:attrName>ppt_h</p:attrName>
                                        </p:attrNameLst>
                                      </p:cBhvr>
                                      <p:tavLst>
                                        <p:tav tm="0">
                                          <p:val>
                                            <p:strVal val="#ppt_h"/>
                                          </p:val>
                                        </p:tav>
                                        <p:tav tm="100000">
                                          <p:val>
                                            <p:strVal val="#ppt_h"/>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17" presetClass="entr" presetSubtype="10" fill="hold" grpId="0" nodeType="clickEffect">
                                  <p:stCondLst>
                                    <p:cond delay="0"/>
                                  </p:stCondLst>
                                  <p:childTnLst>
                                    <p:set>
                                      <p:cBhvr>
                                        <p:cTn id="30" dur="1" fill="hold">
                                          <p:stCondLst>
                                            <p:cond delay="0"/>
                                          </p:stCondLst>
                                        </p:cTn>
                                        <p:tgtEl>
                                          <p:spTgt spid="7171">
                                            <p:txEl>
                                              <p:pRg st="4" end="4"/>
                                            </p:txEl>
                                          </p:spTgt>
                                        </p:tgtEl>
                                        <p:attrNameLst>
                                          <p:attrName>style.visibility</p:attrName>
                                        </p:attrNameLst>
                                      </p:cBhvr>
                                      <p:to>
                                        <p:strVal val="visible"/>
                                      </p:to>
                                    </p:set>
                                    <p:anim calcmode="lin" valueType="num">
                                      <p:cBhvr>
                                        <p:cTn id="31" dur="500" fill="hold"/>
                                        <p:tgtEl>
                                          <p:spTgt spid="7171">
                                            <p:txEl>
                                              <p:pRg st="4" end="4"/>
                                            </p:txEl>
                                          </p:spTgt>
                                        </p:tgtEl>
                                        <p:attrNameLst>
                                          <p:attrName>ppt_w</p:attrName>
                                        </p:attrNameLst>
                                      </p:cBhvr>
                                      <p:tavLst>
                                        <p:tav tm="0">
                                          <p:val>
                                            <p:fltVal val="0"/>
                                          </p:val>
                                        </p:tav>
                                        <p:tav tm="100000">
                                          <p:val>
                                            <p:strVal val="#ppt_w"/>
                                          </p:val>
                                        </p:tav>
                                      </p:tavLst>
                                    </p:anim>
                                    <p:anim calcmode="lin" valueType="num">
                                      <p:cBhvr>
                                        <p:cTn id="32" dur="500" fill="hold"/>
                                        <p:tgtEl>
                                          <p:spTgt spid="7171">
                                            <p:txEl>
                                              <p:pRg st="4" end="4"/>
                                            </p:txEl>
                                          </p:spTgt>
                                        </p:tgtEl>
                                        <p:attrNameLst>
                                          <p:attrName>ppt_h</p:attrName>
                                        </p:attrNameLst>
                                      </p:cBhvr>
                                      <p:tavLst>
                                        <p:tav tm="0">
                                          <p:val>
                                            <p:strVal val="#ppt_h"/>
                                          </p:val>
                                        </p:tav>
                                        <p:tav tm="100000">
                                          <p:val>
                                            <p:strVal val="#ppt_h"/>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17" presetClass="entr" presetSubtype="10" fill="hold" grpId="0" nodeType="clickEffect">
                                  <p:stCondLst>
                                    <p:cond delay="0"/>
                                  </p:stCondLst>
                                  <p:childTnLst>
                                    <p:set>
                                      <p:cBhvr>
                                        <p:cTn id="36" dur="1" fill="hold">
                                          <p:stCondLst>
                                            <p:cond delay="0"/>
                                          </p:stCondLst>
                                        </p:cTn>
                                        <p:tgtEl>
                                          <p:spTgt spid="7171">
                                            <p:txEl>
                                              <p:pRg st="5" end="5"/>
                                            </p:txEl>
                                          </p:spTgt>
                                        </p:tgtEl>
                                        <p:attrNameLst>
                                          <p:attrName>style.visibility</p:attrName>
                                        </p:attrNameLst>
                                      </p:cBhvr>
                                      <p:to>
                                        <p:strVal val="visible"/>
                                      </p:to>
                                    </p:set>
                                    <p:anim calcmode="lin" valueType="num">
                                      <p:cBhvr>
                                        <p:cTn id="37" dur="500" fill="hold"/>
                                        <p:tgtEl>
                                          <p:spTgt spid="7171">
                                            <p:txEl>
                                              <p:pRg st="5" end="5"/>
                                            </p:txEl>
                                          </p:spTgt>
                                        </p:tgtEl>
                                        <p:attrNameLst>
                                          <p:attrName>ppt_w</p:attrName>
                                        </p:attrNameLst>
                                      </p:cBhvr>
                                      <p:tavLst>
                                        <p:tav tm="0">
                                          <p:val>
                                            <p:fltVal val="0"/>
                                          </p:val>
                                        </p:tav>
                                        <p:tav tm="100000">
                                          <p:val>
                                            <p:strVal val="#ppt_w"/>
                                          </p:val>
                                        </p:tav>
                                      </p:tavLst>
                                    </p:anim>
                                    <p:anim calcmode="lin" valueType="num">
                                      <p:cBhvr>
                                        <p:cTn id="38" dur="500" fill="hold"/>
                                        <p:tgtEl>
                                          <p:spTgt spid="7171">
                                            <p:txEl>
                                              <p:pRg st="5" end="5"/>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762000" y="152400"/>
            <a:ext cx="8077200" cy="1143000"/>
          </a:xfrm>
        </p:spPr>
        <p:txBody>
          <a:bodyPr>
            <a:normAutofit fontScale="90000"/>
          </a:bodyPr>
          <a:lstStyle/>
          <a:p>
            <a:pPr eaLnBrk="1" hangingPunct="1"/>
            <a:r>
              <a:rPr lang="en-US" altLang="en-US" smtClean="0"/>
              <a:t>Transparent Materials</a:t>
            </a:r>
            <a:br>
              <a:rPr lang="en-US" altLang="en-US" smtClean="0"/>
            </a:br>
            <a:r>
              <a:rPr lang="en-US" altLang="en-US" smtClean="0"/>
              <a:t> </a:t>
            </a:r>
            <a:r>
              <a:rPr lang="en-US" altLang="en-US" sz="3200" smtClean="0"/>
              <a:t>Can UV light pass through glass?</a:t>
            </a:r>
          </a:p>
        </p:txBody>
      </p:sp>
      <p:sp>
        <p:nvSpPr>
          <p:cNvPr id="8195" name="Rectangle 3"/>
          <p:cNvSpPr>
            <a:spLocks noGrp="1" noChangeArrowheads="1"/>
          </p:cNvSpPr>
          <p:nvPr>
            <p:ph type="body" idx="1"/>
          </p:nvPr>
        </p:nvSpPr>
        <p:spPr>
          <a:xfrm>
            <a:off x="304800" y="1447800"/>
            <a:ext cx="8534400" cy="2438400"/>
          </a:xfrm>
        </p:spPr>
        <p:txBody>
          <a:bodyPr>
            <a:normAutofit fontScale="85000" lnSpcReduction="20000"/>
          </a:bodyPr>
          <a:lstStyle/>
          <a:p>
            <a:pPr marL="609600" indent="-609600" eaLnBrk="1" hangingPunct="1">
              <a:lnSpc>
                <a:spcPct val="90000"/>
              </a:lnSpc>
              <a:buFontTx/>
              <a:buAutoNum type="arabicPeriod"/>
            </a:pPr>
            <a:r>
              <a:rPr lang="en-US" altLang="en-US" sz="2800" smtClean="0">
                <a:solidFill>
                  <a:srgbClr val="F20E00"/>
                </a:solidFill>
              </a:rPr>
              <a:t>UV B &amp; glass --&gt; same </a:t>
            </a:r>
            <a:r>
              <a:rPr lang="en-US" altLang="en-US" sz="2800" i="1" smtClean="0">
                <a:solidFill>
                  <a:srgbClr val="F20E00"/>
                </a:solidFill>
              </a:rPr>
              <a:t>natural f</a:t>
            </a:r>
          </a:p>
          <a:p>
            <a:pPr marL="609600" indent="-609600" eaLnBrk="1" hangingPunct="1">
              <a:lnSpc>
                <a:spcPct val="90000"/>
              </a:lnSpc>
              <a:buFontTx/>
              <a:buAutoNum type="arabicPeriod"/>
            </a:pPr>
            <a:r>
              <a:rPr lang="en-US" altLang="en-US" sz="2800" smtClean="0">
                <a:solidFill>
                  <a:srgbClr val="F20E00"/>
                </a:solidFill>
              </a:rPr>
              <a:t>Resonance</a:t>
            </a:r>
          </a:p>
          <a:p>
            <a:pPr marL="609600" indent="-609600" eaLnBrk="1" hangingPunct="1">
              <a:lnSpc>
                <a:spcPct val="90000"/>
              </a:lnSpc>
              <a:buFontTx/>
              <a:buAutoNum type="arabicPeriod"/>
            </a:pPr>
            <a:r>
              <a:rPr lang="en-US" altLang="en-US" sz="2800" smtClean="0">
                <a:solidFill>
                  <a:srgbClr val="F20E00"/>
                </a:solidFill>
              </a:rPr>
              <a:t>Atoms collide</a:t>
            </a:r>
          </a:p>
          <a:p>
            <a:pPr marL="609600" indent="-609600" eaLnBrk="1" hangingPunct="1">
              <a:lnSpc>
                <a:spcPct val="90000"/>
              </a:lnSpc>
              <a:buFontTx/>
              <a:buAutoNum type="arabicPeriod"/>
            </a:pPr>
            <a:r>
              <a:rPr lang="en-US" altLang="en-US" sz="2800" smtClean="0">
                <a:solidFill>
                  <a:srgbClr val="F20E00"/>
                </a:solidFill>
              </a:rPr>
              <a:t>Energy loss --&gt; heat</a:t>
            </a:r>
          </a:p>
          <a:p>
            <a:pPr marL="609600" indent="-609600" eaLnBrk="1" hangingPunct="1">
              <a:lnSpc>
                <a:spcPct val="90000"/>
              </a:lnSpc>
              <a:buFontTx/>
              <a:buAutoNum type="arabicPeriod"/>
            </a:pPr>
            <a:r>
              <a:rPr lang="en-US" altLang="en-US" sz="2800" smtClean="0">
                <a:solidFill>
                  <a:srgbClr val="F20E00"/>
                </a:solidFill>
              </a:rPr>
              <a:t>Most UV B light can’t pass!</a:t>
            </a:r>
          </a:p>
          <a:p>
            <a:pPr marL="609600" indent="-609600" eaLnBrk="1" hangingPunct="1">
              <a:lnSpc>
                <a:spcPct val="90000"/>
              </a:lnSpc>
              <a:buFontTx/>
              <a:buAutoNum type="arabicPeriod"/>
            </a:pPr>
            <a:endParaRPr lang="en-US" altLang="en-US" sz="2800" smtClean="0">
              <a:solidFill>
                <a:srgbClr val="F20E00"/>
              </a:solidFill>
            </a:endParaRPr>
          </a:p>
          <a:p>
            <a:pPr marL="609600" indent="-609600" eaLnBrk="1" hangingPunct="1">
              <a:lnSpc>
                <a:spcPct val="90000"/>
              </a:lnSpc>
              <a:buFontTx/>
              <a:buNone/>
            </a:pPr>
            <a:r>
              <a:rPr lang="en-US" altLang="en-US" sz="2800" smtClean="0">
                <a:solidFill>
                  <a:schemeClr val="tx2"/>
                </a:solidFill>
              </a:rPr>
              <a:t>Does that mean I can’t get sunburned through glass?</a:t>
            </a:r>
          </a:p>
          <a:p>
            <a:pPr marL="609600" indent="-609600" eaLnBrk="1" hangingPunct="1">
              <a:lnSpc>
                <a:spcPct val="90000"/>
              </a:lnSpc>
              <a:buFontTx/>
              <a:buAutoNum type="arabicPeriod"/>
            </a:pPr>
            <a:endParaRPr lang="en-US" altLang="en-US" sz="2800" i="1" smtClean="0"/>
          </a:p>
          <a:p>
            <a:pPr marL="609600" indent="-609600" eaLnBrk="1" hangingPunct="1">
              <a:lnSpc>
                <a:spcPct val="90000"/>
              </a:lnSpc>
              <a:buFontTx/>
              <a:buAutoNum type="arabicPeriod"/>
            </a:pPr>
            <a:endParaRPr lang="en-US" altLang="en-US" sz="2800" smtClean="0"/>
          </a:p>
        </p:txBody>
      </p:sp>
      <p:pic>
        <p:nvPicPr>
          <p:cNvPr id="1024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4800600"/>
            <a:ext cx="5410200" cy="187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861912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36" fill="hold" grpId="0"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 calcmode="lin" valueType="num">
                                      <p:cBhvr>
                                        <p:cTn id="7" dur="500" fill="hold"/>
                                        <p:tgtEl>
                                          <p:spTgt spid="8195">
                                            <p:txEl>
                                              <p:pRg st="0" end="0"/>
                                            </p:txEl>
                                          </p:spTgt>
                                        </p:tgtEl>
                                        <p:attrNameLst>
                                          <p:attrName>ppt_w</p:attrName>
                                        </p:attrNameLst>
                                      </p:cBhvr>
                                      <p:tavLst>
                                        <p:tav tm="0">
                                          <p:val>
                                            <p:strVal val="(6*min(max(#ppt_w*#ppt_h,.3),1)-7.4)/-.7*#ppt_w"/>
                                          </p:val>
                                        </p:tav>
                                        <p:tav tm="100000">
                                          <p:val>
                                            <p:strVal val="#ppt_w"/>
                                          </p:val>
                                        </p:tav>
                                      </p:tavLst>
                                    </p:anim>
                                    <p:anim calcmode="lin" valueType="num">
                                      <p:cBhvr>
                                        <p:cTn id="8" dur="500" fill="hold"/>
                                        <p:tgtEl>
                                          <p:spTgt spid="8195">
                                            <p:txEl>
                                              <p:pRg st="0" end="0"/>
                                            </p:txEl>
                                          </p:spTgt>
                                        </p:tgtEl>
                                        <p:attrNameLst>
                                          <p:attrName>ppt_h</p:attrName>
                                        </p:attrNameLst>
                                      </p:cBhvr>
                                      <p:tavLst>
                                        <p:tav tm="0">
                                          <p:val>
                                            <p:strVal val="(6*min(max(#ppt_w*#ppt_h,.3),1)-7.4)/-.7*#ppt_h"/>
                                          </p:val>
                                        </p:tav>
                                        <p:tav tm="100000">
                                          <p:val>
                                            <p:strVal val="#ppt_h"/>
                                          </p:val>
                                        </p:tav>
                                      </p:tavLst>
                                    </p:anim>
                                    <p:anim calcmode="lin" valueType="num">
                                      <p:cBhvr>
                                        <p:cTn id="9" dur="500" fill="hold"/>
                                        <p:tgtEl>
                                          <p:spTgt spid="8195">
                                            <p:txEl>
                                              <p:pRg st="0" end="0"/>
                                            </p:txEl>
                                          </p:spTgt>
                                        </p:tgtEl>
                                        <p:attrNameLst>
                                          <p:attrName>ppt_x</p:attrName>
                                        </p:attrNameLst>
                                      </p:cBhvr>
                                      <p:tavLst>
                                        <p:tav tm="0">
                                          <p:val>
                                            <p:fltVal val="0.5"/>
                                          </p:val>
                                        </p:tav>
                                        <p:tav tm="100000">
                                          <p:val>
                                            <p:strVal val="#ppt_x"/>
                                          </p:val>
                                        </p:tav>
                                      </p:tavLst>
                                    </p:anim>
                                    <p:anim calcmode="lin" valueType="num">
                                      <p:cBhvr>
                                        <p:cTn id="10" dur="500" fill="hold"/>
                                        <p:tgtEl>
                                          <p:spTgt spid="8195">
                                            <p:txEl>
                                              <p:pRg st="0" end="0"/>
                                            </p:txEl>
                                          </p:spTgt>
                                        </p:tgtEl>
                                        <p:attrNameLst>
                                          <p:attrName>ppt_y</p:attrName>
                                        </p:attrNameLst>
                                      </p:cBhvr>
                                      <p:tavLst>
                                        <p:tav tm="0">
                                          <p:val>
                                            <p:strVal val="1+(6*min(max(#ppt_w*#ppt_h,.3),1)-7.4)/-.7*#ppt_h/2"/>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23" presetClass="entr" presetSubtype="36" fill="hold" grpId="0" nodeType="clickEffect">
                                  <p:stCondLst>
                                    <p:cond delay="0"/>
                                  </p:stCondLst>
                                  <p:childTnLst>
                                    <p:set>
                                      <p:cBhvr>
                                        <p:cTn id="14" dur="1" fill="hold">
                                          <p:stCondLst>
                                            <p:cond delay="0"/>
                                          </p:stCondLst>
                                        </p:cTn>
                                        <p:tgtEl>
                                          <p:spTgt spid="8195">
                                            <p:txEl>
                                              <p:pRg st="1" end="1"/>
                                            </p:txEl>
                                          </p:spTgt>
                                        </p:tgtEl>
                                        <p:attrNameLst>
                                          <p:attrName>style.visibility</p:attrName>
                                        </p:attrNameLst>
                                      </p:cBhvr>
                                      <p:to>
                                        <p:strVal val="visible"/>
                                      </p:to>
                                    </p:set>
                                    <p:anim calcmode="lin" valueType="num">
                                      <p:cBhvr>
                                        <p:cTn id="15" dur="500" fill="hold"/>
                                        <p:tgtEl>
                                          <p:spTgt spid="8195">
                                            <p:txEl>
                                              <p:pRg st="1" end="1"/>
                                            </p:txEl>
                                          </p:spTgt>
                                        </p:tgtEl>
                                        <p:attrNameLst>
                                          <p:attrName>ppt_w</p:attrName>
                                        </p:attrNameLst>
                                      </p:cBhvr>
                                      <p:tavLst>
                                        <p:tav tm="0">
                                          <p:val>
                                            <p:strVal val="(6*min(max(#ppt_w*#ppt_h,.3),1)-7.4)/-.7*#ppt_w"/>
                                          </p:val>
                                        </p:tav>
                                        <p:tav tm="100000">
                                          <p:val>
                                            <p:strVal val="#ppt_w"/>
                                          </p:val>
                                        </p:tav>
                                      </p:tavLst>
                                    </p:anim>
                                    <p:anim calcmode="lin" valueType="num">
                                      <p:cBhvr>
                                        <p:cTn id="16" dur="500" fill="hold"/>
                                        <p:tgtEl>
                                          <p:spTgt spid="8195">
                                            <p:txEl>
                                              <p:pRg st="1" end="1"/>
                                            </p:txEl>
                                          </p:spTgt>
                                        </p:tgtEl>
                                        <p:attrNameLst>
                                          <p:attrName>ppt_h</p:attrName>
                                        </p:attrNameLst>
                                      </p:cBhvr>
                                      <p:tavLst>
                                        <p:tav tm="0">
                                          <p:val>
                                            <p:strVal val="(6*min(max(#ppt_w*#ppt_h,.3),1)-7.4)/-.7*#ppt_h"/>
                                          </p:val>
                                        </p:tav>
                                        <p:tav tm="100000">
                                          <p:val>
                                            <p:strVal val="#ppt_h"/>
                                          </p:val>
                                        </p:tav>
                                      </p:tavLst>
                                    </p:anim>
                                    <p:anim calcmode="lin" valueType="num">
                                      <p:cBhvr>
                                        <p:cTn id="17" dur="500" fill="hold"/>
                                        <p:tgtEl>
                                          <p:spTgt spid="8195">
                                            <p:txEl>
                                              <p:pRg st="1" end="1"/>
                                            </p:txEl>
                                          </p:spTgt>
                                        </p:tgtEl>
                                        <p:attrNameLst>
                                          <p:attrName>ppt_x</p:attrName>
                                        </p:attrNameLst>
                                      </p:cBhvr>
                                      <p:tavLst>
                                        <p:tav tm="0">
                                          <p:val>
                                            <p:fltVal val="0.5"/>
                                          </p:val>
                                        </p:tav>
                                        <p:tav tm="100000">
                                          <p:val>
                                            <p:strVal val="#ppt_x"/>
                                          </p:val>
                                        </p:tav>
                                      </p:tavLst>
                                    </p:anim>
                                    <p:anim calcmode="lin" valueType="num">
                                      <p:cBhvr>
                                        <p:cTn id="18" dur="500" fill="hold"/>
                                        <p:tgtEl>
                                          <p:spTgt spid="8195">
                                            <p:txEl>
                                              <p:pRg st="1" end="1"/>
                                            </p:txEl>
                                          </p:spTgt>
                                        </p:tgtEl>
                                        <p:attrNameLst>
                                          <p:attrName>ppt_y</p:attrName>
                                        </p:attrNameLst>
                                      </p:cBhvr>
                                      <p:tavLst>
                                        <p:tav tm="0">
                                          <p:val>
                                            <p:strVal val="1+(6*min(max(#ppt_w*#ppt_h,.3),1)-7.4)/-.7*#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3" presetClass="entr" presetSubtype="36" fill="hold" grpId="0" nodeType="clickEffect">
                                  <p:stCondLst>
                                    <p:cond delay="0"/>
                                  </p:stCondLst>
                                  <p:childTnLst>
                                    <p:set>
                                      <p:cBhvr>
                                        <p:cTn id="22" dur="1" fill="hold">
                                          <p:stCondLst>
                                            <p:cond delay="0"/>
                                          </p:stCondLst>
                                        </p:cTn>
                                        <p:tgtEl>
                                          <p:spTgt spid="8195">
                                            <p:txEl>
                                              <p:pRg st="2" end="2"/>
                                            </p:txEl>
                                          </p:spTgt>
                                        </p:tgtEl>
                                        <p:attrNameLst>
                                          <p:attrName>style.visibility</p:attrName>
                                        </p:attrNameLst>
                                      </p:cBhvr>
                                      <p:to>
                                        <p:strVal val="visible"/>
                                      </p:to>
                                    </p:set>
                                    <p:anim calcmode="lin" valueType="num">
                                      <p:cBhvr>
                                        <p:cTn id="23" dur="500" fill="hold"/>
                                        <p:tgtEl>
                                          <p:spTgt spid="8195">
                                            <p:txEl>
                                              <p:pRg st="2" end="2"/>
                                            </p:txEl>
                                          </p:spTgt>
                                        </p:tgtEl>
                                        <p:attrNameLst>
                                          <p:attrName>ppt_w</p:attrName>
                                        </p:attrNameLst>
                                      </p:cBhvr>
                                      <p:tavLst>
                                        <p:tav tm="0">
                                          <p:val>
                                            <p:strVal val="(6*min(max(#ppt_w*#ppt_h,.3),1)-7.4)/-.7*#ppt_w"/>
                                          </p:val>
                                        </p:tav>
                                        <p:tav tm="100000">
                                          <p:val>
                                            <p:strVal val="#ppt_w"/>
                                          </p:val>
                                        </p:tav>
                                      </p:tavLst>
                                    </p:anim>
                                    <p:anim calcmode="lin" valueType="num">
                                      <p:cBhvr>
                                        <p:cTn id="24" dur="500" fill="hold"/>
                                        <p:tgtEl>
                                          <p:spTgt spid="8195">
                                            <p:txEl>
                                              <p:pRg st="2" end="2"/>
                                            </p:txEl>
                                          </p:spTgt>
                                        </p:tgtEl>
                                        <p:attrNameLst>
                                          <p:attrName>ppt_h</p:attrName>
                                        </p:attrNameLst>
                                      </p:cBhvr>
                                      <p:tavLst>
                                        <p:tav tm="0">
                                          <p:val>
                                            <p:strVal val="(6*min(max(#ppt_w*#ppt_h,.3),1)-7.4)/-.7*#ppt_h"/>
                                          </p:val>
                                        </p:tav>
                                        <p:tav tm="100000">
                                          <p:val>
                                            <p:strVal val="#ppt_h"/>
                                          </p:val>
                                        </p:tav>
                                      </p:tavLst>
                                    </p:anim>
                                    <p:anim calcmode="lin" valueType="num">
                                      <p:cBhvr>
                                        <p:cTn id="25" dur="500" fill="hold"/>
                                        <p:tgtEl>
                                          <p:spTgt spid="8195">
                                            <p:txEl>
                                              <p:pRg st="2" end="2"/>
                                            </p:txEl>
                                          </p:spTgt>
                                        </p:tgtEl>
                                        <p:attrNameLst>
                                          <p:attrName>ppt_x</p:attrName>
                                        </p:attrNameLst>
                                      </p:cBhvr>
                                      <p:tavLst>
                                        <p:tav tm="0">
                                          <p:val>
                                            <p:fltVal val="0.5"/>
                                          </p:val>
                                        </p:tav>
                                        <p:tav tm="100000">
                                          <p:val>
                                            <p:strVal val="#ppt_x"/>
                                          </p:val>
                                        </p:tav>
                                      </p:tavLst>
                                    </p:anim>
                                    <p:anim calcmode="lin" valueType="num">
                                      <p:cBhvr>
                                        <p:cTn id="26" dur="500" fill="hold"/>
                                        <p:tgtEl>
                                          <p:spTgt spid="8195">
                                            <p:txEl>
                                              <p:pRg st="2" end="2"/>
                                            </p:txEl>
                                          </p:spTgt>
                                        </p:tgtEl>
                                        <p:attrNameLst>
                                          <p:attrName>ppt_y</p:attrName>
                                        </p:attrNameLst>
                                      </p:cBhvr>
                                      <p:tavLst>
                                        <p:tav tm="0">
                                          <p:val>
                                            <p:strVal val="1+(6*min(max(#ppt_w*#ppt_h,.3),1)-7.4)/-.7*#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3" presetClass="entr" presetSubtype="36" fill="hold" grpId="0" nodeType="clickEffect">
                                  <p:stCondLst>
                                    <p:cond delay="0"/>
                                  </p:stCondLst>
                                  <p:childTnLst>
                                    <p:set>
                                      <p:cBhvr>
                                        <p:cTn id="30" dur="1" fill="hold">
                                          <p:stCondLst>
                                            <p:cond delay="0"/>
                                          </p:stCondLst>
                                        </p:cTn>
                                        <p:tgtEl>
                                          <p:spTgt spid="8195">
                                            <p:txEl>
                                              <p:pRg st="3" end="3"/>
                                            </p:txEl>
                                          </p:spTgt>
                                        </p:tgtEl>
                                        <p:attrNameLst>
                                          <p:attrName>style.visibility</p:attrName>
                                        </p:attrNameLst>
                                      </p:cBhvr>
                                      <p:to>
                                        <p:strVal val="visible"/>
                                      </p:to>
                                    </p:set>
                                    <p:anim calcmode="lin" valueType="num">
                                      <p:cBhvr>
                                        <p:cTn id="31" dur="500" fill="hold"/>
                                        <p:tgtEl>
                                          <p:spTgt spid="8195">
                                            <p:txEl>
                                              <p:pRg st="3" end="3"/>
                                            </p:txEl>
                                          </p:spTgt>
                                        </p:tgtEl>
                                        <p:attrNameLst>
                                          <p:attrName>ppt_w</p:attrName>
                                        </p:attrNameLst>
                                      </p:cBhvr>
                                      <p:tavLst>
                                        <p:tav tm="0">
                                          <p:val>
                                            <p:strVal val="(6*min(max(#ppt_w*#ppt_h,.3),1)-7.4)/-.7*#ppt_w"/>
                                          </p:val>
                                        </p:tav>
                                        <p:tav tm="100000">
                                          <p:val>
                                            <p:strVal val="#ppt_w"/>
                                          </p:val>
                                        </p:tav>
                                      </p:tavLst>
                                    </p:anim>
                                    <p:anim calcmode="lin" valueType="num">
                                      <p:cBhvr>
                                        <p:cTn id="32" dur="500" fill="hold"/>
                                        <p:tgtEl>
                                          <p:spTgt spid="8195">
                                            <p:txEl>
                                              <p:pRg st="3" end="3"/>
                                            </p:txEl>
                                          </p:spTgt>
                                        </p:tgtEl>
                                        <p:attrNameLst>
                                          <p:attrName>ppt_h</p:attrName>
                                        </p:attrNameLst>
                                      </p:cBhvr>
                                      <p:tavLst>
                                        <p:tav tm="0">
                                          <p:val>
                                            <p:strVal val="(6*min(max(#ppt_w*#ppt_h,.3),1)-7.4)/-.7*#ppt_h"/>
                                          </p:val>
                                        </p:tav>
                                        <p:tav tm="100000">
                                          <p:val>
                                            <p:strVal val="#ppt_h"/>
                                          </p:val>
                                        </p:tav>
                                      </p:tavLst>
                                    </p:anim>
                                    <p:anim calcmode="lin" valueType="num">
                                      <p:cBhvr>
                                        <p:cTn id="33" dur="500" fill="hold"/>
                                        <p:tgtEl>
                                          <p:spTgt spid="8195">
                                            <p:txEl>
                                              <p:pRg st="3" end="3"/>
                                            </p:txEl>
                                          </p:spTgt>
                                        </p:tgtEl>
                                        <p:attrNameLst>
                                          <p:attrName>ppt_x</p:attrName>
                                        </p:attrNameLst>
                                      </p:cBhvr>
                                      <p:tavLst>
                                        <p:tav tm="0">
                                          <p:val>
                                            <p:fltVal val="0.5"/>
                                          </p:val>
                                        </p:tav>
                                        <p:tav tm="100000">
                                          <p:val>
                                            <p:strVal val="#ppt_x"/>
                                          </p:val>
                                        </p:tav>
                                      </p:tavLst>
                                    </p:anim>
                                    <p:anim calcmode="lin" valueType="num">
                                      <p:cBhvr>
                                        <p:cTn id="34" dur="500" fill="hold"/>
                                        <p:tgtEl>
                                          <p:spTgt spid="8195">
                                            <p:txEl>
                                              <p:pRg st="3" end="3"/>
                                            </p:txEl>
                                          </p:spTgt>
                                        </p:tgtEl>
                                        <p:attrNameLst>
                                          <p:attrName>ppt_y</p:attrName>
                                        </p:attrNameLst>
                                      </p:cBhvr>
                                      <p:tavLst>
                                        <p:tav tm="0">
                                          <p:val>
                                            <p:strVal val="1+(6*min(max(#ppt_w*#ppt_h,.3),1)-7.4)/-.7*#ppt_h/2"/>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23" presetClass="entr" presetSubtype="36" fill="hold" grpId="0" nodeType="clickEffect">
                                  <p:stCondLst>
                                    <p:cond delay="0"/>
                                  </p:stCondLst>
                                  <p:childTnLst>
                                    <p:set>
                                      <p:cBhvr>
                                        <p:cTn id="38" dur="1" fill="hold">
                                          <p:stCondLst>
                                            <p:cond delay="0"/>
                                          </p:stCondLst>
                                        </p:cTn>
                                        <p:tgtEl>
                                          <p:spTgt spid="8195">
                                            <p:txEl>
                                              <p:pRg st="4" end="4"/>
                                            </p:txEl>
                                          </p:spTgt>
                                        </p:tgtEl>
                                        <p:attrNameLst>
                                          <p:attrName>style.visibility</p:attrName>
                                        </p:attrNameLst>
                                      </p:cBhvr>
                                      <p:to>
                                        <p:strVal val="visible"/>
                                      </p:to>
                                    </p:set>
                                    <p:anim calcmode="lin" valueType="num">
                                      <p:cBhvr>
                                        <p:cTn id="39" dur="500" fill="hold"/>
                                        <p:tgtEl>
                                          <p:spTgt spid="8195">
                                            <p:txEl>
                                              <p:pRg st="4" end="4"/>
                                            </p:txEl>
                                          </p:spTgt>
                                        </p:tgtEl>
                                        <p:attrNameLst>
                                          <p:attrName>ppt_w</p:attrName>
                                        </p:attrNameLst>
                                      </p:cBhvr>
                                      <p:tavLst>
                                        <p:tav tm="0">
                                          <p:val>
                                            <p:strVal val="(6*min(max(#ppt_w*#ppt_h,.3),1)-7.4)/-.7*#ppt_w"/>
                                          </p:val>
                                        </p:tav>
                                        <p:tav tm="100000">
                                          <p:val>
                                            <p:strVal val="#ppt_w"/>
                                          </p:val>
                                        </p:tav>
                                      </p:tavLst>
                                    </p:anim>
                                    <p:anim calcmode="lin" valueType="num">
                                      <p:cBhvr>
                                        <p:cTn id="40" dur="500" fill="hold"/>
                                        <p:tgtEl>
                                          <p:spTgt spid="8195">
                                            <p:txEl>
                                              <p:pRg st="4" end="4"/>
                                            </p:txEl>
                                          </p:spTgt>
                                        </p:tgtEl>
                                        <p:attrNameLst>
                                          <p:attrName>ppt_h</p:attrName>
                                        </p:attrNameLst>
                                      </p:cBhvr>
                                      <p:tavLst>
                                        <p:tav tm="0">
                                          <p:val>
                                            <p:strVal val="(6*min(max(#ppt_w*#ppt_h,.3),1)-7.4)/-.7*#ppt_h"/>
                                          </p:val>
                                        </p:tav>
                                        <p:tav tm="100000">
                                          <p:val>
                                            <p:strVal val="#ppt_h"/>
                                          </p:val>
                                        </p:tav>
                                      </p:tavLst>
                                    </p:anim>
                                    <p:anim calcmode="lin" valueType="num">
                                      <p:cBhvr>
                                        <p:cTn id="41" dur="500" fill="hold"/>
                                        <p:tgtEl>
                                          <p:spTgt spid="8195">
                                            <p:txEl>
                                              <p:pRg st="4" end="4"/>
                                            </p:txEl>
                                          </p:spTgt>
                                        </p:tgtEl>
                                        <p:attrNameLst>
                                          <p:attrName>ppt_x</p:attrName>
                                        </p:attrNameLst>
                                      </p:cBhvr>
                                      <p:tavLst>
                                        <p:tav tm="0">
                                          <p:val>
                                            <p:fltVal val="0.5"/>
                                          </p:val>
                                        </p:tav>
                                        <p:tav tm="100000">
                                          <p:val>
                                            <p:strVal val="#ppt_x"/>
                                          </p:val>
                                        </p:tav>
                                      </p:tavLst>
                                    </p:anim>
                                    <p:anim calcmode="lin" valueType="num">
                                      <p:cBhvr>
                                        <p:cTn id="42" dur="500" fill="hold"/>
                                        <p:tgtEl>
                                          <p:spTgt spid="8195">
                                            <p:txEl>
                                              <p:pRg st="4" end="4"/>
                                            </p:txEl>
                                          </p:spTgt>
                                        </p:tgtEl>
                                        <p:attrNameLst>
                                          <p:attrName>ppt_y</p:attrName>
                                        </p:attrNameLst>
                                      </p:cBhvr>
                                      <p:tavLst>
                                        <p:tav tm="0">
                                          <p:val>
                                            <p:strVal val="1+(6*min(max(#ppt_w*#ppt_h,.3),1)-7.4)/-.7*#ppt_h/2"/>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23" presetClass="entr" presetSubtype="36" fill="hold" grpId="0" nodeType="clickEffect">
                                  <p:stCondLst>
                                    <p:cond delay="0"/>
                                  </p:stCondLst>
                                  <p:childTnLst>
                                    <p:set>
                                      <p:cBhvr>
                                        <p:cTn id="46" dur="1" fill="hold">
                                          <p:stCondLst>
                                            <p:cond delay="0"/>
                                          </p:stCondLst>
                                        </p:cTn>
                                        <p:tgtEl>
                                          <p:spTgt spid="8195">
                                            <p:txEl>
                                              <p:pRg st="6" end="6"/>
                                            </p:txEl>
                                          </p:spTgt>
                                        </p:tgtEl>
                                        <p:attrNameLst>
                                          <p:attrName>style.visibility</p:attrName>
                                        </p:attrNameLst>
                                      </p:cBhvr>
                                      <p:to>
                                        <p:strVal val="visible"/>
                                      </p:to>
                                    </p:set>
                                    <p:anim calcmode="lin" valueType="num">
                                      <p:cBhvr>
                                        <p:cTn id="47" dur="500" fill="hold"/>
                                        <p:tgtEl>
                                          <p:spTgt spid="8195">
                                            <p:txEl>
                                              <p:pRg st="6" end="6"/>
                                            </p:txEl>
                                          </p:spTgt>
                                        </p:tgtEl>
                                        <p:attrNameLst>
                                          <p:attrName>ppt_w</p:attrName>
                                        </p:attrNameLst>
                                      </p:cBhvr>
                                      <p:tavLst>
                                        <p:tav tm="0">
                                          <p:val>
                                            <p:strVal val="(6*min(max(#ppt_w*#ppt_h,.3),1)-7.4)/-.7*#ppt_w"/>
                                          </p:val>
                                        </p:tav>
                                        <p:tav tm="100000">
                                          <p:val>
                                            <p:strVal val="#ppt_w"/>
                                          </p:val>
                                        </p:tav>
                                      </p:tavLst>
                                    </p:anim>
                                    <p:anim calcmode="lin" valueType="num">
                                      <p:cBhvr>
                                        <p:cTn id="48" dur="500" fill="hold"/>
                                        <p:tgtEl>
                                          <p:spTgt spid="8195">
                                            <p:txEl>
                                              <p:pRg st="6" end="6"/>
                                            </p:txEl>
                                          </p:spTgt>
                                        </p:tgtEl>
                                        <p:attrNameLst>
                                          <p:attrName>ppt_h</p:attrName>
                                        </p:attrNameLst>
                                      </p:cBhvr>
                                      <p:tavLst>
                                        <p:tav tm="0">
                                          <p:val>
                                            <p:strVal val="(6*min(max(#ppt_w*#ppt_h,.3),1)-7.4)/-.7*#ppt_h"/>
                                          </p:val>
                                        </p:tav>
                                        <p:tav tm="100000">
                                          <p:val>
                                            <p:strVal val="#ppt_h"/>
                                          </p:val>
                                        </p:tav>
                                      </p:tavLst>
                                    </p:anim>
                                    <p:anim calcmode="lin" valueType="num">
                                      <p:cBhvr>
                                        <p:cTn id="49" dur="500" fill="hold"/>
                                        <p:tgtEl>
                                          <p:spTgt spid="8195">
                                            <p:txEl>
                                              <p:pRg st="6" end="6"/>
                                            </p:txEl>
                                          </p:spTgt>
                                        </p:tgtEl>
                                        <p:attrNameLst>
                                          <p:attrName>ppt_x</p:attrName>
                                        </p:attrNameLst>
                                      </p:cBhvr>
                                      <p:tavLst>
                                        <p:tav tm="0">
                                          <p:val>
                                            <p:fltVal val="0.5"/>
                                          </p:val>
                                        </p:tav>
                                        <p:tav tm="100000">
                                          <p:val>
                                            <p:strVal val="#ppt_x"/>
                                          </p:val>
                                        </p:tav>
                                      </p:tavLst>
                                    </p:anim>
                                    <p:anim calcmode="lin" valueType="num">
                                      <p:cBhvr>
                                        <p:cTn id="50" dur="500" fill="hold"/>
                                        <p:tgtEl>
                                          <p:spTgt spid="8195">
                                            <p:txEl>
                                              <p:pRg st="6" end="6"/>
                                            </p:txEl>
                                          </p:spTgt>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4495800" cy="4525963"/>
          </a:xfrm>
        </p:spPr>
        <p:txBody>
          <a:bodyPr>
            <a:normAutofit fontScale="85000" lnSpcReduction="10000"/>
          </a:bodyPr>
          <a:lstStyle/>
          <a:p>
            <a:pPr lvl="0">
              <a:lnSpc>
                <a:spcPct val="115000"/>
              </a:lnSpc>
              <a:spcBef>
                <a:spcPts val="0"/>
              </a:spcBef>
              <a:buFont typeface="Symbol"/>
              <a:buChar char=""/>
            </a:pPr>
            <a:r>
              <a:rPr lang="en-US" dirty="0">
                <a:ea typeface="Times New Roman"/>
                <a:cs typeface="Calibri"/>
              </a:rPr>
              <a:t>Ordinary window glass is colorless because it transmits light of all visible frequencies equally well. </a:t>
            </a:r>
            <a:endParaRPr lang="en-US" dirty="0">
              <a:ea typeface="Calibri"/>
              <a:cs typeface="Times New Roman"/>
            </a:endParaRPr>
          </a:p>
          <a:p>
            <a:pPr lvl="0">
              <a:lnSpc>
                <a:spcPct val="115000"/>
              </a:lnSpc>
              <a:spcBef>
                <a:spcPts val="0"/>
              </a:spcBef>
              <a:buFont typeface="Symbol"/>
              <a:buChar char=""/>
            </a:pPr>
            <a:r>
              <a:rPr lang="en-US" dirty="0">
                <a:ea typeface="Times New Roman"/>
                <a:cs typeface="Calibri"/>
              </a:rPr>
              <a:t>Only energy having the frequency of blue light is transmitted; energy of the other frequencies is absorbed and warms the glass.</a:t>
            </a:r>
            <a:endParaRPr lang="en-US" dirty="0">
              <a:ea typeface="Calibri"/>
              <a:cs typeface="Times New Roman"/>
            </a:endParaRPr>
          </a:p>
          <a:p>
            <a:endParaRPr lang="en-US" dirty="0"/>
          </a:p>
        </p:txBody>
      </p:sp>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4953000" y="1371600"/>
            <a:ext cx="3988117" cy="2276475"/>
          </a:xfrm>
          <a:prstGeom prst="rect">
            <a:avLst/>
          </a:prstGeom>
        </p:spPr>
      </p:pic>
      <p:sp>
        <p:nvSpPr>
          <p:cNvPr id="5" name="Title 4"/>
          <p:cNvSpPr>
            <a:spLocks noGrp="1"/>
          </p:cNvSpPr>
          <p:nvPr>
            <p:ph type="title"/>
          </p:nvPr>
        </p:nvSpPr>
        <p:spPr/>
        <p:txBody>
          <a:bodyPr/>
          <a:lstStyle/>
          <a:p>
            <a:endParaRPr lang="en-US"/>
          </a:p>
        </p:txBody>
      </p:sp>
    </p:spTree>
    <p:extLst>
      <p:ext uri="{BB962C8B-B14F-4D97-AF65-F5344CB8AC3E}">
        <p14:creationId xmlns:p14="http://schemas.microsoft.com/office/powerpoint/2010/main" val="3755510780"/>
      </p:ext>
    </p:extLst>
  </p:cSld>
  <p:clrMapOvr>
    <a:masterClrMapping/>
  </p:clrMapOvr>
  <p:transition>
    <p:fade thruBlk="1"/>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685800" y="152400"/>
            <a:ext cx="7772400" cy="1143000"/>
          </a:xfrm>
        </p:spPr>
        <p:txBody>
          <a:bodyPr/>
          <a:lstStyle/>
          <a:p>
            <a:pPr eaLnBrk="1" hangingPunct="1"/>
            <a:r>
              <a:rPr lang="en-US" altLang="en-US" smtClean="0"/>
              <a:t>NO!</a:t>
            </a:r>
          </a:p>
        </p:txBody>
      </p:sp>
      <p:pic>
        <p:nvPicPr>
          <p:cNvPr id="11267" name="Content Placeholder 3" descr="2574240584_7c55e1ba28.jpg"/>
          <p:cNvPicPr>
            <a:picLocks noGrp="1" noChangeAspect="1"/>
          </p:cNvPicPr>
          <p:nvPr>
            <p:ph idx="1"/>
          </p:nvPr>
        </p:nvPicPr>
        <p:blipFill>
          <a:blip r:embed="rId2">
            <a:extLst>
              <a:ext uri="{28A0092B-C50C-407E-A947-70E740481C1C}">
                <a14:useLocalDpi xmlns:a14="http://schemas.microsoft.com/office/drawing/2010/main" val="0"/>
              </a:ext>
            </a:extLst>
          </a:blip>
          <a:srcRect l="-44444" r="-44444"/>
          <a:stretch>
            <a:fillRect/>
          </a:stretch>
        </p:blipFill>
        <p:spPr>
          <a:xfrm>
            <a:off x="1752600" y="3048000"/>
            <a:ext cx="6477000" cy="3429000"/>
          </a:xfrm>
        </p:spPr>
      </p:pic>
      <p:sp>
        <p:nvSpPr>
          <p:cNvPr id="11268" name="TextBox 4"/>
          <p:cNvSpPr txBox="1">
            <a:spLocks noChangeArrowheads="1"/>
          </p:cNvSpPr>
          <p:nvPr/>
        </p:nvSpPr>
        <p:spPr bwMode="auto">
          <a:xfrm>
            <a:off x="304800" y="1066800"/>
            <a:ext cx="5181600"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pitchFamily="-105" charset="0"/>
                <a:ea typeface="ＭＳ Ｐゴシック" pitchFamily="-105" charset="-128"/>
              </a:defRPr>
            </a:lvl1pPr>
            <a:lvl2pPr marL="37931725" indent="-37474525">
              <a:defRPr sz="2400">
                <a:solidFill>
                  <a:schemeClr val="tx1"/>
                </a:solidFill>
                <a:latin typeface="Times" pitchFamily="-105" charset="0"/>
                <a:ea typeface="ＭＳ Ｐゴシック" pitchFamily="-105" charset="-128"/>
              </a:defRPr>
            </a:lvl2pPr>
            <a:lvl3pPr marL="1143000" indent="-228600">
              <a:defRPr sz="2400">
                <a:solidFill>
                  <a:schemeClr val="tx1"/>
                </a:solidFill>
                <a:latin typeface="Times" pitchFamily="-105" charset="0"/>
                <a:ea typeface="ＭＳ Ｐゴシック" pitchFamily="-105" charset="-128"/>
              </a:defRPr>
            </a:lvl3pPr>
            <a:lvl4pPr marL="1600200" indent="-228600">
              <a:defRPr sz="2400">
                <a:solidFill>
                  <a:schemeClr val="tx1"/>
                </a:solidFill>
                <a:latin typeface="Times" pitchFamily="-105" charset="0"/>
                <a:ea typeface="ＭＳ Ｐゴシック" pitchFamily="-105" charset="-128"/>
              </a:defRPr>
            </a:lvl4pPr>
            <a:lvl5pPr marL="2057400" indent="-228600">
              <a:defRPr sz="2400">
                <a:solidFill>
                  <a:schemeClr val="tx1"/>
                </a:solidFill>
                <a:latin typeface="Times" pitchFamily="-105" charset="0"/>
                <a:ea typeface="ＭＳ Ｐゴシック" pitchFamily="-105" charset="-128"/>
              </a:defRPr>
            </a:lvl5pPr>
            <a:lvl6pPr marL="25146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6pPr>
            <a:lvl7pPr marL="29718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7pPr>
            <a:lvl8pPr marL="34290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8pPr>
            <a:lvl9pPr marL="38862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9pPr>
          </a:lstStyle>
          <a:p>
            <a:pPr>
              <a:buFont typeface="Arial" charset="0"/>
              <a:buChar char="•"/>
            </a:pPr>
            <a:r>
              <a:rPr lang="en-US" altLang="en-US"/>
              <a:t>You CAN get sunburned through glass</a:t>
            </a:r>
          </a:p>
          <a:p>
            <a:endParaRPr lang="en-US" altLang="en-US"/>
          </a:p>
          <a:p>
            <a:pPr>
              <a:buFont typeface="Arial" charset="0"/>
              <a:buChar char="•"/>
            </a:pPr>
            <a:r>
              <a:rPr lang="en-US" altLang="en-US"/>
              <a:t>Let’s learn the basics about UVA and UVB rays first</a:t>
            </a:r>
          </a:p>
          <a:p>
            <a:endParaRPr lang="en-US" altLang="en-US"/>
          </a:p>
        </p:txBody>
      </p:sp>
    </p:spTree>
    <p:extLst>
      <p:ext uri="{BB962C8B-B14F-4D97-AF65-F5344CB8AC3E}">
        <p14:creationId xmlns:p14="http://schemas.microsoft.com/office/powerpoint/2010/main" val="3675971531"/>
      </p:ext>
    </p:extLst>
  </p:cSld>
  <p:clrMapOvr>
    <a:masterClrMapping/>
  </p:clrMapOvr>
  <p:transition>
    <p:fade thruBlk="1"/>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685800" y="228600"/>
            <a:ext cx="7772400" cy="1143000"/>
          </a:xfrm>
        </p:spPr>
        <p:txBody>
          <a:bodyPr/>
          <a:lstStyle/>
          <a:p>
            <a:pPr eaLnBrk="1" hangingPunct="1"/>
            <a:r>
              <a:rPr lang="en-US" altLang="en-US" smtClean="0"/>
              <a:t>UVB rays</a:t>
            </a:r>
          </a:p>
        </p:txBody>
      </p:sp>
      <p:pic>
        <p:nvPicPr>
          <p:cNvPr id="12291" name="Content Placeholder 3" descr="sunburn1.jpg"/>
          <p:cNvPicPr>
            <a:picLocks noGrp="1" noChangeAspect="1"/>
          </p:cNvPicPr>
          <p:nvPr>
            <p:ph idx="1"/>
          </p:nvPr>
        </p:nvPicPr>
        <p:blipFill>
          <a:blip r:embed="rId2">
            <a:extLst>
              <a:ext uri="{28A0092B-C50C-407E-A947-70E740481C1C}">
                <a14:useLocalDpi xmlns:a14="http://schemas.microsoft.com/office/drawing/2010/main" val="0"/>
              </a:ext>
            </a:extLst>
          </a:blip>
          <a:srcRect l="-20833" r="-20833"/>
          <a:stretch>
            <a:fillRect/>
          </a:stretch>
        </p:blipFill>
        <p:spPr>
          <a:xfrm>
            <a:off x="4267200" y="1295400"/>
            <a:ext cx="5189538" cy="2747963"/>
          </a:xfrm>
        </p:spPr>
      </p:pic>
      <p:pic>
        <p:nvPicPr>
          <p:cNvPr id="12292" name="Picture 4" descr="RTEmagicC_uva-uvb.jpg.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4191000"/>
            <a:ext cx="3175000" cy="237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3" name="TextBox 5"/>
          <p:cNvSpPr txBox="1">
            <a:spLocks noChangeArrowheads="1"/>
          </p:cNvSpPr>
          <p:nvPr/>
        </p:nvSpPr>
        <p:spPr bwMode="auto">
          <a:xfrm>
            <a:off x="381000" y="1752600"/>
            <a:ext cx="4191000" cy="415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pitchFamily="-105" charset="0"/>
                <a:ea typeface="ＭＳ Ｐゴシック" pitchFamily="-105" charset="-128"/>
              </a:defRPr>
            </a:lvl1pPr>
            <a:lvl2pPr>
              <a:defRPr sz="2400">
                <a:solidFill>
                  <a:schemeClr val="tx1"/>
                </a:solidFill>
                <a:latin typeface="Times" pitchFamily="-105" charset="0"/>
                <a:ea typeface="ＭＳ Ｐゴシック" pitchFamily="-105" charset="-128"/>
              </a:defRPr>
            </a:lvl2pPr>
            <a:lvl3pPr marL="1143000" indent="-228600">
              <a:defRPr sz="2400">
                <a:solidFill>
                  <a:schemeClr val="tx1"/>
                </a:solidFill>
                <a:latin typeface="Times" pitchFamily="-105" charset="0"/>
                <a:ea typeface="ＭＳ Ｐゴシック" pitchFamily="-105" charset="-128"/>
              </a:defRPr>
            </a:lvl3pPr>
            <a:lvl4pPr marL="1600200" indent="-228600">
              <a:defRPr sz="2400">
                <a:solidFill>
                  <a:schemeClr val="tx1"/>
                </a:solidFill>
                <a:latin typeface="Times" pitchFamily="-105" charset="0"/>
                <a:ea typeface="ＭＳ Ｐゴシック" pitchFamily="-105" charset="-128"/>
              </a:defRPr>
            </a:lvl4pPr>
            <a:lvl5pPr marL="2057400" indent="-228600">
              <a:defRPr sz="2400">
                <a:solidFill>
                  <a:schemeClr val="tx1"/>
                </a:solidFill>
                <a:latin typeface="Times" pitchFamily="-105" charset="0"/>
                <a:ea typeface="ＭＳ Ｐゴシック" pitchFamily="-105" charset="-128"/>
              </a:defRPr>
            </a:lvl5pPr>
            <a:lvl6pPr marL="25146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6pPr>
            <a:lvl7pPr marL="29718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7pPr>
            <a:lvl8pPr marL="34290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8pPr>
            <a:lvl9pPr marL="38862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9pPr>
          </a:lstStyle>
          <a:p>
            <a:pPr>
              <a:buFont typeface="Arial" charset="0"/>
              <a:buChar char="•"/>
            </a:pPr>
            <a:r>
              <a:rPr lang="en-US" altLang="en-US"/>
              <a:t>UVB rays:</a:t>
            </a:r>
          </a:p>
          <a:p>
            <a:pPr lvl="1">
              <a:buFont typeface="Arial" charset="0"/>
              <a:buChar char="•"/>
            </a:pPr>
            <a:r>
              <a:rPr lang="en-US" altLang="en-US"/>
              <a:t>Short wavelength (290-320 nanometers)</a:t>
            </a:r>
          </a:p>
          <a:p>
            <a:pPr lvl="1">
              <a:buFont typeface="Arial" charset="0"/>
              <a:buChar char="•"/>
            </a:pPr>
            <a:r>
              <a:rPr lang="en-US" altLang="en-US"/>
              <a:t>Responsible for sunburn</a:t>
            </a:r>
          </a:p>
          <a:p>
            <a:pPr lvl="1">
              <a:buFont typeface="Arial" charset="0"/>
              <a:buChar char="•"/>
            </a:pPr>
            <a:r>
              <a:rPr lang="en-US" altLang="en-US"/>
              <a:t>Main cause of  basal cell and squamous cell skin cancers</a:t>
            </a:r>
          </a:p>
          <a:p>
            <a:pPr lvl="1">
              <a:buFont typeface="Arial" charset="0"/>
              <a:buChar char="•"/>
            </a:pPr>
            <a:r>
              <a:rPr lang="en-US" altLang="en-US"/>
              <a:t>Most of these rays are absorbed by glass, but NOT ALL!</a:t>
            </a:r>
          </a:p>
          <a:p>
            <a:endParaRPr lang="en-US" altLang="en-US"/>
          </a:p>
        </p:txBody>
      </p:sp>
    </p:spTree>
    <p:extLst>
      <p:ext uri="{BB962C8B-B14F-4D97-AF65-F5344CB8AC3E}">
        <p14:creationId xmlns:p14="http://schemas.microsoft.com/office/powerpoint/2010/main" val="2561840375"/>
      </p:ext>
    </p:extLst>
  </p:cSld>
  <p:clrMapOvr>
    <a:masterClrMapping/>
  </p:clrMapOvr>
  <p:transition>
    <p:fade thruBlk="1"/>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685800" y="304800"/>
            <a:ext cx="7772400" cy="685800"/>
          </a:xfrm>
        </p:spPr>
        <p:txBody>
          <a:bodyPr>
            <a:normAutofit fontScale="90000"/>
          </a:bodyPr>
          <a:lstStyle/>
          <a:p>
            <a:pPr eaLnBrk="1" hangingPunct="1"/>
            <a:r>
              <a:rPr lang="en-US" altLang="en-US" smtClean="0"/>
              <a:t>UVA Rays</a:t>
            </a:r>
          </a:p>
        </p:txBody>
      </p:sp>
      <p:pic>
        <p:nvPicPr>
          <p:cNvPr id="13315" name="Content Placeholder 3" descr="sunburn.jpg"/>
          <p:cNvPicPr>
            <a:picLocks noGrp="1" noChangeAspect="1"/>
          </p:cNvPicPr>
          <p:nvPr>
            <p:ph idx="1"/>
          </p:nvPr>
        </p:nvPicPr>
        <p:blipFill>
          <a:blip r:embed="rId2">
            <a:extLst>
              <a:ext uri="{28A0092B-C50C-407E-A947-70E740481C1C}">
                <a14:useLocalDpi xmlns:a14="http://schemas.microsoft.com/office/drawing/2010/main" val="0"/>
              </a:ext>
            </a:extLst>
          </a:blip>
          <a:srcRect l="-20833" r="-20833"/>
          <a:stretch>
            <a:fillRect/>
          </a:stretch>
        </p:blipFill>
        <p:spPr>
          <a:xfrm>
            <a:off x="3505200" y="1066800"/>
            <a:ext cx="6045200" cy="3200400"/>
          </a:xfrm>
        </p:spPr>
      </p:pic>
      <p:pic>
        <p:nvPicPr>
          <p:cNvPr id="13316" name="Picture 4" descr="RTEmagicC_uva-uvb.jpg.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81600" y="4495800"/>
            <a:ext cx="2946400" cy="220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TextBox 5"/>
          <p:cNvSpPr txBox="1">
            <a:spLocks noChangeArrowheads="1"/>
          </p:cNvSpPr>
          <p:nvPr/>
        </p:nvSpPr>
        <p:spPr bwMode="auto">
          <a:xfrm>
            <a:off x="228600" y="1143000"/>
            <a:ext cx="4191000" cy="526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pitchFamily="-105" charset="0"/>
                <a:ea typeface="ＭＳ Ｐゴシック" pitchFamily="-105" charset="-128"/>
              </a:defRPr>
            </a:lvl1pPr>
            <a:lvl2pPr>
              <a:defRPr sz="2400">
                <a:solidFill>
                  <a:schemeClr val="tx1"/>
                </a:solidFill>
                <a:latin typeface="Times" pitchFamily="-105" charset="0"/>
                <a:ea typeface="ＭＳ Ｐゴシック" pitchFamily="-105" charset="-128"/>
              </a:defRPr>
            </a:lvl2pPr>
            <a:lvl3pPr marL="1143000" indent="-228600">
              <a:defRPr sz="2400">
                <a:solidFill>
                  <a:schemeClr val="tx1"/>
                </a:solidFill>
                <a:latin typeface="Times" pitchFamily="-105" charset="0"/>
                <a:ea typeface="ＭＳ Ｐゴシック" pitchFamily="-105" charset="-128"/>
              </a:defRPr>
            </a:lvl3pPr>
            <a:lvl4pPr marL="1600200" indent="-228600">
              <a:defRPr sz="2400">
                <a:solidFill>
                  <a:schemeClr val="tx1"/>
                </a:solidFill>
                <a:latin typeface="Times" pitchFamily="-105" charset="0"/>
                <a:ea typeface="ＭＳ Ｐゴシック" pitchFamily="-105" charset="-128"/>
              </a:defRPr>
            </a:lvl4pPr>
            <a:lvl5pPr marL="2057400" indent="-228600">
              <a:defRPr sz="2400">
                <a:solidFill>
                  <a:schemeClr val="tx1"/>
                </a:solidFill>
                <a:latin typeface="Times" pitchFamily="-105" charset="0"/>
                <a:ea typeface="ＭＳ Ｐゴシック" pitchFamily="-105" charset="-128"/>
              </a:defRPr>
            </a:lvl5pPr>
            <a:lvl6pPr marL="25146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6pPr>
            <a:lvl7pPr marL="29718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7pPr>
            <a:lvl8pPr marL="34290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8pPr>
            <a:lvl9pPr marL="38862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9pPr>
          </a:lstStyle>
          <a:p>
            <a:pPr>
              <a:buFont typeface="Arial" charset="0"/>
              <a:buChar char="•"/>
            </a:pPr>
            <a:r>
              <a:rPr lang="en-US" altLang="en-US"/>
              <a:t>UVA rays:</a:t>
            </a:r>
          </a:p>
          <a:p>
            <a:pPr lvl="1">
              <a:buFont typeface="Arial" charset="0"/>
              <a:buChar char="•"/>
            </a:pPr>
            <a:r>
              <a:rPr lang="en-US" altLang="en-US"/>
              <a:t>Long wavelength (320-400 nanometers)</a:t>
            </a:r>
          </a:p>
          <a:p>
            <a:pPr lvl="1">
              <a:buFont typeface="Arial" charset="0"/>
              <a:buChar char="•"/>
            </a:pPr>
            <a:r>
              <a:rPr lang="en-US" altLang="en-US"/>
              <a:t>Penetrates more deeply on skin</a:t>
            </a:r>
          </a:p>
          <a:p>
            <a:pPr lvl="1">
              <a:buFont typeface="Arial" charset="0"/>
              <a:buChar char="•"/>
            </a:pPr>
            <a:r>
              <a:rPr lang="en-US" altLang="en-US"/>
              <a:t>Responsible for aging, wrinkling and leathering (breaks down collagen and elastin)</a:t>
            </a:r>
          </a:p>
          <a:p>
            <a:pPr lvl="1">
              <a:buFont typeface="Arial" charset="0"/>
              <a:buChar char="•"/>
            </a:pPr>
            <a:r>
              <a:rPr lang="en-US" altLang="en-US"/>
              <a:t>Exacerbates UVB’s effects</a:t>
            </a:r>
          </a:p>
          <a:p>
            <a:pPr lvl="1">
              <a:buFont typeface="Arial" charset="0"/>
              <a:buChar char="•"/>
            </a:pPr>
            <a:r>
              <a:rPr lang="en-US" altLang="en-US"/>
              <a:t>May directly cause melanoma and other cancers</a:t>
            </a:r>
          </a:p>
          <a:p>
            <a:pPr lvl="1">
              <a:buFont typeface="Arial" charset="0"/>
              <a:buChar char="•"/>
            </a:pPr>
            <a:r>
              <a:rPr lang="en-US" altLang="en-US"/>
              <a:t>Passes through glass!</a:t>
            </a:r>
          </a:p>
          <a:p>
            <a:pPr lvl="1">
              <a:buFont typeface="Arial" charset="0"/>
              <a:buChar char="•"/>
            </a:pPr>
            <a:endParaRPr lang="en-US" altLang="en-US"/>
          </a:p>
        </p:txBody>
      </p:sp>
    </p:spTree>
    <p:extLst>
      <p:ext uri="{BB962C8B-B14F-4D97-AF65-F5344CB8AC3E}">
        <p14:creationId xmlns:p14="http://schemas.microsoft.com/office/powerpoint/2010/main" val="2327427775"/>
      </p:ext>
    </p:extLst>
  </p:cSld>
  <p:clrMapOvr>
    <a:masterClrMapping/>
  </p:clrMapOvr>
  <p:transition>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4"/>
          <p:cNvSpPr>
            <a:spLocks noGrp="1" noChangeArrowheads="1"/>
          </p:cNvSpPr>
          <p:nvPr>
            <p:ph type="body" sz="half" idx="2"/>
          </p:nvPr>
        </p:nvSpPr>
        <p:spPr>
          <a:xfrm>
            <a:off x="304800" y="3429000"/>
            <a:ext cx="8534400" cy="3124200"/>
          </a:xfrm>
        </p:spPr>
        <p:txBody>
          <a:bodyPr/>
          <a:lstStyle/>
          <a:p>
            <a:pPr eaLnBrk="1" hangingPunct="1">
              <a:lnSpc>
                <a:spcPct val="90000"/>
              </a:lnSpc>
            </a:pPr>
            <a:r>
              <a:rPr lang="en-US" altLang="en-US" sz="2400" smtClean="0">
                <a:solidFill>
                  <a:srgbClr val="FF0000"/>
                </a:solidFill>
              </a:rPr>
              <a:t>We can only see a tiny portion of the electromagnetic spectrum-- less than 0.1%</a:t>
            </a:r>
            <a:r>
              <a:rPr lang="en-US" altLang="en-US" sz="2400" smtClean="0"/>
              <a:t>   We are blind to the rest!!! (more on this spectrum in a bit .  .  . )</a:t>
            </a:r>
          </a:p>
          <a:p>
            <a:pPr lvl="1" eaLnBrk="1" hangingPunct="1">
              <a:lnSpc>
                <a:spcPct val="90000"/>
              </a:lnSpc>
            </a:pPr>
            <a:r>
              <a:rPr lang="en-US" altLang="en-US" sz="2000" smtClean="0"/>
              <a:t>Microscopes and telescopes allow us to more closely view the part of the spectrum we can see</a:t>
            </a:r>
          </a:p>
          <a:p>
            <a:pPr eaLnBrk="1" hangingPunct="1">
              <a:lnSpc>
                <a:spcPct val="90000"/>
              </a:lnSpc>
            </a:pPr>
            <a:r>
              <a:rPr lang="en-US" altLang="en-US" sz="2400" smtClean="0"/>
              <a:t>Modern instruments have enabled us to “see” the rest of the spectrum</a:t>
            </a:r>
          </a:p>
          <a:p>
            <a:pPr lvl="1" eaLnBrk="1" hangingPunct="1">
              <a:lnSpc>
                <a:spcPct val="90000"/>
              </a:lnSpc>
            </a:pPr>
            <a:r>
              <a:rPr lang="en-US" altLang="en-US" sz="2000" smtClean="0"/>
              <a:t>Infrared detecting devices &amp; radio receivers (low end) &amp; UV and gamma ray detectors (high end) allow us to explore and “see”</a:t>
            </a:r>
          </a:p>
          <a:p>
            <a:pPr eaLnBrk="1" hangingPunct="1">
              <a:lnSpc>
                <a:spcPct val="90000"/>
              </a:lnSpc>
            </a:pPr>
            <a:endParaRPr lang="en-US" altLang="en-US" sz="2400" smtClean="0"/>
          </a:p>
          <a:p>
            <a:pPr eaLnBrk="1" hangingPunct="1">
              <a:lnSpc>
                <a:spcPct val="90000"/>
              </a:lnSpc>
            </a:pPr>
            <a:endParaRPr lang="en-US" altLang="en-US" sz="2400" smtClean="0"/>
          </a:p>
        </p:txBody>
      </p:sp>
      <p:pic>
        <p:nvPicPr>
          <p:cNvPr id="7171" name="Picture 5"/>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2133600" y="228600"/>
            <a:ext cx="4495800" cy="2997200"/>
          </a:xfrm>
        </p:spPr>
      </p:pic>
    </p:spTree>
    <p:extLst>
      <p:ext uri="{BB962C8B-B14F-4D97-AF65-F5344CB8AC3E}">
        <p14:creationId xmlns:p14="http://schemas.microsoft.com/office/powerpoint/2010/main" val="2501237237"/>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8436">
                                            <p:txEl>
                                              <p:pRg st="0" end="0"/>
                                            </p:txEl>
                                          </p:spTgt>
                                        </p:tgtEl>
                                        <p:attrNameLst>
                                          <p:attrName>style.visibility</p:attrName>
                                        </p:attrNameLst>
                                      </p:cBhvr>
                                      <p:to>
                                        <p:strVal val="visible"/>
                                      </p:to>
                                    </p:set>
                                    <p:animEffect transition="in" filter="box(out)">
                                      <p:cBhvr>
                                        <p:cTn id="7" dur="500"/>
                                        <p:tgtEl>
                                          <p:spTgt spid="18436">
                                            <p:txEl>
                                              <p:pRg st="0" end="0"/>
                                            </p:txEl>
                                          </p:spTgt>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18436">
                                            <p:txEl>
                                              <p:pRg st="1" end="1"/>
                                            </p:txEl>
                                          </p:spTgt>
                                        </p:tgtEl>
                                        <p:attrNameLst>
                                          <p:attrName>style.visibility</p:attrName>
                                        </p:attrNameLst>
                                      </p:cBhvr>
                                      <p:to>
                                        <p:strVal val="visible"/>
                                      </p:to>
                                    </p:set>
                                    <p:animEffect transition="in" filter="box(out)">
                                      <p:cBhvr>
                                        <p:cTn id="10" dur="500"/>
                                        <p:tgtEl>
                                          <p:spTgt spid="18436">
                                            <p:txEl>
                                              <p:pRg st="1" end="1"/>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4" presetClass="entr" presetSubtype="32" fill="hold" grpId="0" nodeType="clickEffect">
                                  <p:stCondLst>
                                    <p:cond delay="0"/>
                                  </p:stCondLst>
                                  <p:childTnLst>
                                    <p:set>
                                      <p:cBhvr>
                                        <p:cTn id="14" dur="1" fill="hold">
                                          <p:stCondLst>
                                            <p:cond delay="0"/>
                                          </p:stCondLst>
                                        </p:cTn>
                                        <p:tgtEl>
                                          <p:spTgt spid="18436">
                                            <p:txEl>
                                              <p:pRg st="2" end="2"/>
                                            </p:txEl>
                                          </p:spTgt>
                                        </p:tgtEl>
                                        <p:attrNameLst>
                                          <p:attrName>style.visibility</p:attrName>
                                        </p:attrNameLst>
                                      </p:cBhvr>
                                      <p:to>
                                        <p:strVal val="visible"/>
                                      </p:to>
                                    </p:set>
                                    <p:animEffect transition="in" filter="box(out)">
                                      <p:cBhvr>
                                        <p:cTn id="15" dur="500"/>
                                        <p:tgtEl>
                                          <p:spTgt spid="18436">
                                            <p:txEl>
                                              <p:pRg st="2" end="2"/>
                                            </p:txEl>
                                          </p:spTgt>
                                        </p:tgtEl>
                                      </p:cBhvr>
                                    </p:animEffect>
                                  </p:childTnLst>
                                </p:cTn>
                              </p:par>
                              <p:par>
                                <p:cTn id="16" presetID="4" presetClass="entr" presetSubtype="32" fill="hold" grpId="0" nodeType="withEffect">
                                  <p:stCondLst>
                                    <p:cond delay="0"/>
                                  </p:stCondLst>
                                  <p:childTnLst>
                                    <p:set>
                                      <p:cBhvr>
                                        <p:cTn id="17" dur="1" fill="hold">
                                          <p:stCondLst>
                                            <p:cond delay="0"/>
                                          </p:stCondLst>
                                        </p:cTn>
                                        <p:tgtEl>
                                          <p:spTgt spid="18436">
                                            <p:txEl>
                                              <p:pRg st="3" end="3"/>
                                            </p:txEl>
                                          </p:spTgt>
                                        </p:tgtEl>
                                        <p:attrNameLst>
                                          <p:attrName>style.visibility</p:attrName>
                                        </p:attrNameLst>
                                      </p:cBhvr>
                                      <p:to>
                                        <p:strVal val="visible"/>
                                      </p:to>
                                    </p:set>
                                    <p:animEffect transition="in" filter="box(out)">
                                      <p:cBhvr>
                                        <p:cTn id="18" dur="500"/>
                                        <p:tgtEl>
                                          <p:spTgt spid="184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build="p" autoUpdateAnimBg="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eaLnBrk="1" hangingPunct="1"/>
            <a:r>
              <a:rPr lang="en-US" altLang="en-US" smtClean="0"/>
              <a:t>Bottom Line</a:t>
            </a:r>
          </a:p>
        </p:txBody>
      </p:sp>
      <p:sp>
        <p:nvSpPr>
          <p:cNvPr id="14339" name="Content Placeholder 2"/>
          <p:cNvSpPr>
            <a:spLocks noGrp="1"/>
          </p:cNvSpPr>
          <p:nvPr>
            <p:ph idx="1"/>
          </p:nvPr>
        </p:nvSpPr>
        <p:spPr>
          <a:xfrm>
            <a:off x="685800" y="1981200"/>
            <a:ext cx="7924800" cy="4419600"/>
          </a:xfrm>
        </p:spPr>
        <p:txBody>
          <a:bodyPr/>
          <a:lstStyle/>
          <a:p>
            <a:pPr eaLnBrk="1" hangingPunct="1"/>
            <a:r>
              <a:rPr lang="en-US" altLang="en-US" smtClean="0"/>
              <a:t>You can get sunburned through glass, just not as quickly</a:t>
            </a:r>
          </a:p>
          <a:p>
            <a:pPr eaLnBrk="1" hangingPunct="1"/>
            <a:r>
              <a:rPr lang="en-US" altLang="en-US" smtClean="0"/>
              <a:t>Glass is just like sunscreen, it protects you pretty well, just not perfect</a:t>
            </a:r>
          </a:p>
          <a:p>
            <a:pPr eaLnBrk="1" hangingPunct="1"/>
            <a:r>
              <a:rPr lang="en-US" altLang="en-US" smtClean="0"/>
              <a:t>Most glass blocks out UVB radiation, but not UVA</a:t>
            </a:r>
          </a:p>
          <a:p>
            <a:pPr eaLnBrk="1" hangingPunct="1"/>
            <a:r>
              <a:rPr lang="en-US" altLang="en-US" smtClean="0"/>
              <a:t>Where sunscreen that protects against both UVA and UVB radiation!</a:t>
            </a:r>
          </a:p>
        </p:txBody>
      </p:sp>
    </p:spTree>
    <p:extLst>
      <p:ext uri="{BB962C8B-B14F-4D97-AF65-F5344CB8AC3E}">
        <p14:creationId xmlns:p14="http://schemas.microsoft.com/office/powerpoint/2010/main" val="22887182"/>
      </p:ext>
    </p:extLst>
  </p:cSld>
  <p:clrMapOvr>
    <a:masterClrMapping/>
  </p:clrMapOvr>
  <p:transition>
    <p:fade thruBlk="1"/>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FA21A12E-84F3-4ECF-8C39-AFA601D5E903}" type="datetime5">
              <a:rPr lang="en-US"/>
              <a:pPr eaLnBrk="1" hangingPunct="1"/>
              <a:t>10-Apr-15</a:t>
            </a:fld>
            <a:endParaRPr lang="en-US"/>
          </a:p>
        </p:txBody>
      </p:sp>
      <p:sp>
        <p:nvSpPr>
          <p:cNvPr id="4100" name="Rectangle 2"/>
          <p:cNvSpPr>
            <a:spLocks noGrp="1" noChangeArrowheads="1"/>
          </p:cNvSpPr>
          <p:nvPr>
            <p:ph type="title"/>
          </p:nvPr>
        </p:nvSpPr>
        <p:spPr/>
        <p:txBody>
          <a:bodyPr/>
          <a:lstStyle/>
          <a:p>
            <a:pPr eaLnBrk="1" hangingPunct="1"/>
            <a:r>
              <a:rPr lang="en-US" i="1" smtClean="0"/>
              <a:t>Demo</a:t>
            </a:r>
            <a:r>
              <a:rPr lang="en-US" smtClean="0"/>
              <a:t>: Light &amp; Sound</a:t>
            </a:r>
          </a:p>
        </p:txBody>
      </p:sp>
      <p:sp>
        <p:nvSpPr>
          <p:cNvPr id="4101" name="Rectangle 3"/>
          <p:cNvSpPr>
            <a:spLocks noGrp="1" noChangeArrowheads="1"/>
          </p:cNvSpPr>
          <p:nvPr>
            <p:ph type="body" idx="1"/>
          </p:nvPr>
        </p:nvSpPr>
        <p:spPr>
          <a:xfrm>
            <a:off x="457200" y="1600200"/>
            <a:ext cx="5715000" cy="2138363"/>
          </a:xfrm>
        </p:spPr>
        <p:txBody>
          <a:bodyPr/>
          <a:lstStyle/>
          <a:p>
            <a:pPr eaLnBrk="1" hangingPunct="1">
              <a:buFontTx/>
              <a:buNone/>
            </a:pPr>
            <a:r>
              <a:rPr lang="en-US" smtClean="0"/>
              <a:t>Sound waves can only travel through a material, such as air, but light waves can travel through vacuum.</a:t>
            </a:r>
          </a:p>
        </p:txBody>
      </p:sp>
      <p:sp>
        <p:nvSpPr>
          <p:cNvPr id="4102" name="AutoShape 4"/>
          <p:cNvSpPr>
            <a:spLocks noChangeArrowheads="1"/>
          </p:cNvSpPr>
          <p:nvPr/>
        </p:nvSpPr>
        <p:spPr bwMode="auto">
          <a:xfrm>
            <a:off x="5791200" y="2578100"/>
            <a:ext cx="2400300" cy="3733800"/>
          </a:xfrm>
          <a:prstGeom prst="can">
            <a:avLst>
              <a:gd name="adj" fmla="val 38889"/>
            </a:avLst>
          </a:prstGeom>
          <a:noFill/>
          <a:ln w="127000">
            <a:solidFill>
              <a:schemeClr val="tx1"/>
            </a:solidFill>
            <a:round/>
            <a:headEnd/>
            <a:tailEnd type="none" w="lg" len="lg"/>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4103" name="AutoShape 7"/>
          <p:cNvSpPr>
            <a:spLocks noChangeArrowheads="1"/>
          </p:cNvSpPr>
          <p:nvPr/>
        </p:nvSpPr>
        <p:spPr bwMode="auto">
          <a:xfrm>
            <a:off x="6819900" y="2197100"/>
            <a:ext cx="355600" cy="876300"/>
          </a:xfrm>
          <a:prstGeom prst="can">
            <a:avLst>
              <a:gd name="adj" fmla="val 36611"/>
            </a:avLst>
          </a:prstGeom>
          <a:solidFill>
            <a:srgbClr val="FF9900"/>
          </a:solidFill>
          <a:ln w="38100">
            <a:solidFill>
              <a:schemeClr val="tx1"/>
            </a:solidFill>
            <a:round/>
            <a:headEnd/>
            <a:tailEnd type="none" w="lg" len="lg"/>
          </a:ln>
        </p:spPr>
        <p:txBody>
          <a:bodyPr wrap="none" anchor="ctr"/>
          <a:lstStyle/>
          <a:p>
            <a:endParaRPr lang="en-US"/>
          </a:p>
        </p:txBody>
      </p:sp>
      <p:sp>
        <p:nvSpPr>
          <p:cNvPr id="4104" name="Oval 10"/>
          <p:cNvSpPr>
            <a:spLocks noChangeArrowheads="1"/>
          </p:cNvSpPr>
          <p:nvPr/>
        </p:nvSpPr>
        <p:spPr bwMode="auto">
          <a:xfrm>
            <a:off x="5803900" y="5359400"/>
            <a:ext cx="2374900" cy="990600"/>
          </a:xfrm>
          <a:prstGeom prst="ellipse">
            <a:avLst/>
          </a:prstGeom>
          <a:solidFill>
            <a:schemeClr val="bg1"/>
          </a:solidFill>
          <a:ln w="127000">
            <a:solidFill>
              <a:schemeClr val="tx1"/>
            </a:solidFill>
            <a:round/>
            <a:headEnd/>
            <a:tailEnd type="none" w="lg" len="lg"/>
          </a:ln>
        </p:spPr>
        <p:txBody>
          <a:bodyPr wrap="none" anchor="ctr"/>
          <a:lstStyle/>
          <a:p>
            <a:endParaRPr lang="en-US"/>
          </a:p>
        </p:txBody>
      </p:sp>
      <p:pic>
        <p:nvPicPr>
          <p:cNvPr id="4105" name="Picture 6" descr="phone_lgvx4500_c_2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62700" y="3822700"/>
            <a:ext cx="13081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6" name="AutoShape 11"/>
          <p:cNvSpPr>
            <a:spLocks noChangeArrowheads="1"/>
          </p:cNvSpPr>
          <p:nvPr/>
        </p:nvSpPr>
        <p:spPr bwMode="auto">
          <a:xfrm>
            <a:off x="6261100" y="4368800"/>
            <a:ext cx="1168400" cy="838200"/>
          </a:xfrm>
          <a:prstGeom prst="irregularSeal1">
            <a:avLst/>
          </a:prstGeom>
          <a:noFill/>
          <a:ln w="38100">
            <a:solidFill>
              <a:srgbClr val="FF0000"/>
            </a:solidFill>
            <a:miter lim="800000"/>
            <a:headEnd/>
            <a:tailEnd type="none" w="lg" len="lg"/>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4107" name="Text Box 12"/>
          <p:cNvSpPr txBox="1">
            <a:spLocks noChangeArrowheads="1"/>
          </p:cNvSpPr>
          <p:nvPr/>
        </p:nvSpPr>
        <p:spPr bwMode="auto">
          <a:xfrm>
            <a:off x="1406525" y="3757613"/>
            <a:ext cx="4095750"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type="none" w="lg" len="lg"/>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2800">
                <a:solidFill>
                  <a:schemeClr val="accent2"/>
                </a:solidFill>
              </a:rPr>
              <a:t>Can see cell phone ringing inside vacuum chamber but don’t hear the sound.</a:t>
            </a:r>
          </a:p>
        </p:txBody>
      </p:sp>
      <p:sp>
        <p:nvSpPr>
          <p:cNvPr id="4108" name="Text Box 13"/>
          <p:cNvSpPr txBox="1">
            <a:spLocks noChangeArrowheads="1"/>
          </p:cNvSpPr>
          <p:nvPr/>
        </p:nvSpPr>
        <p:spPr bwMode="auto">
          <a:xfrm>
            <a:off x="339725" y="5751513"/>
            <a:ext cx="47180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type="none" w="lg" len="lg"/>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solidFill>
                  <a:srgbClr val="CC00CC"/>
                </a:solidFill>
              </a:rPr>
              <a:t>Sound waves are </a:t>
            </a:r>
            <a:r>
              <a:rPr lang="en-US" i="1">
                <a:solidFill>
                  <a:srgbClr val="CC00CC"/>
                </a:solidFill>
              </a:rPr>
              <a:t>not</a:t>
            </a:r>
            <a:r>
              <a:rPr lang="en-US">
                <a:solidFill>
                  <a:srgbClr val="CC00CC"/>
                </a:solidFill>
              </a:rPr>
              <a:t> electromagnetic waves</a:t>
            </a:r>
          </a:p>
        </p:txBody>
      </p:sp>
      <p:sp>
        <p:nvSpPr>
          <p:cNvPr id="4109" name="AutoShape 15"/>
          <p:cNvSpPr>
            <a:spLocks noChangeArrowheads="1"/>
          </p:cNvSpPr>
          <p:nvPr/>
        </p:nvSpPr>
        <p:spPr bwMode="auto">
          <a:xfrm rot="7842888" flipV="1">
            <a:off x="6858000" y="2908300"/>
            <a:ext cx="1892300" cy="901700"/>
          </a:xfrm>
          <a:custGeom>
            <a:avLst/>
            <a:gdLst>
              <a:gd name="T0" fmla="*/ 1419225 w 21600"/>
              <a:gd name="T1" fmla="*/ 0 h 21600"/>
              <a:gd name="T2" fmla="*/ 0 w 21600"/>
              <a:gd name="T3" fmla="*/ 450850 h 21600"/>
              <a:gd name="T4" fmla="*/ 1419225 w 21600"/>
              <a:gd name="T5" fmla="*/ 901700 h 21600"/>
              <a:gd name="T6" fmla="*/ 1892300 w 21600"/>
              <a:gd name="T7" fmla="*/ 450850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ECFF">
              <a:alpha val="89803"/>
            </a:srgbClr>
          </a:solidFill>
          <a:ln w="38100">
            <a:solidFill>
              <a:srgbClr val="33CC33"/>
            </a:solidFill>
            <a:miter lim="800000"/>
            <a:headEnd/>
            <a:tailEnd type="none" w="lg" len="lg"/>
          </a:ln>
        </p:spPr>
        <p:txBody>
          <a:bodyPr wrap="none" anchor="ctr"/>
          <a:lstStyle/>
          <a:p>
            <a:pPr algn="ctr"/>
            <a:r>
              <a:rPr lang="en-US"/>
              <a:t>Radio Wave</a:t>
            </a:r>
          </a:p>
        </p:txBody>
      </p:sp>
    </p:spTree>
    <p:extLst>
      <p:ext uri="{BB962C8B-B14F-4D97-AF65-F5344CB8AC3E}">
        <p14:creationId xmlns:p14="http://schemas.microsoft.com/office/powerpoint/2010/main" val="1430342403"/>
      </p:ext>
    </p:extLst>
  </p:cSld>
  <p:clrMapOvr>
    <a:masterClrMapping/>
  </p:clrMapOvr>
  <p:transition>
    <p:fade thruBlk="1"/>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685800" y="228600"/>
            <a:ext cx="7772400" cy="1143000"/>
          </a:xfrm>
        </p:spPr>
        <p:txBody>
          <a:bodyPr/>
          <a:lstStyle/>
          <a:p>
            <a:pPr eaLnBrk="1" hangingPunct="1"/>
            <a:r>
              <a:rPr lang="en-US" altLang="en-US" smtClean="0"/>
              <a:t>Transparent Materials </a:t>
            </a:r>
            <a:br>
              <a:rPr lang="en-US" altLang="en-US" smtClean="0"/>
            </a:br>
            <a:r>
              <a:rPr lang="en-US" altLang="en-US" sz="2400" smtClean="0"/>
              <a:t>Visible light Has Lower Natural Frequencies than UV light</a:t>
            </a:r>
            <a:endParaRPr lang="en-US" altLang="en-US" smtClean="0"/>
          </a:p>
        </p:txBody>
      </p:sp>
      <p:sp>
        <p:nvSpPr>
          <p:cNvPr id="9219" name="Rectangle 3"/>
          <p:cNvSpPr>
            <a:spLocks noGrp="1" noChangeArrowheads="1"/>
          </p:cNvSpPr>
          <p:nvPr>
            <p:ph type="body" idx="1"/>
          </p:nvPr>
        </p:nvSpPr>
        <p:spPr>
          <a:xfrm>
            <a:off x="304800" y="1447800"/>
            <a:ext cx="8001000" cy="2819400"/>
          </a:xfrm>
        </p:spPr>
        <p:txBody>
          <a:bodyPr>
            <a:normAutofit lnSpcReduction="10000"/>
          </a:bodyPr>
          <a:lstStyle/>
          <a:p>
            <a:pPr eaLnBrk="1" hangingPunct="1"/>
            <a:r>
              <a:rPr lang="en-US" altLang="en-US" sz="2800" dirty="0" smtClean="0"/>
              <a:t>Visible light</a:t>
            </a:r>
          </a:p>
          <a:p>
            <a:pPr eaLnBrk="1" hangingPunct="1"/>
            <a:r>
              <a:rPr lang="en-US" altLang="en-US" sz="2800" dirty="0" smtClean="0"/>
              <a:t>Smaller amplitudes --&gt;</a:t>
            </a:r>
          </a:p>
          <a:p>
            <a:pPr eaLnBrk="1" hangingPunct="1"/>
            <a:r>
              <a:rPr lang="en-US" altLang="en-US" sz="2800" dirty="0" smtClean="0"/>
              <a:t>Atom holds energy for less time</a:t>
            </a:r>
          </a:p>
          <a:p>
            <a:pPr eaLnBrk="1" hangingPunct="1"/>
            <a:r>
              <a:rPr lang="en-US" altLang="en-US" sz="2800" dirty="0" smtClean="0"/>
              <a:t>Less collision</a:t>
            </a:r>
          </a:p>
          <a:p>
            <a:pPr eaLnBrk="1" hangingPunct="1"/>
            <a:r>
              <a:rPr lang="en-US" altLang="en-US" sz="2800" dirty="0" smtClean="0"/>
              <a:t>Energy reemitted as visible light w/ slight time delay</a:t>
            </a:r>
          </a:p>
        </p:txBody>
      </p:sp>
      <p:pic>
        <p:nvPicPr>
          <p:cNvPr id="1536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4267200"/>
            <a:ext cx="6934200" cy="246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3200400" y="0"/>
            <a:ext cx="5486400" cy="646331"/>
          </a:xfrm>
          <a:prstGeom prst="rect">
            <a:avLst/>
          </a:prstGeom>
        </p:spPr>
        <p:txBody>
          <a:bodyPr wrap="square">
            <a:spAutoFit/>
          </a:bodyPr>
          <a:lstStyle/>
          <a:p>
            <a:r>
              <a:rPr lang="en-US" dirty="0">
                <a:hlinkClick r:id="rId4"/>
              </a:rPr>
              <a:t>https://</a:t>
            </a:r>
            <a:r>
              <a:rPr lang="en-US" dirty="0" smtClean="0">
                <a:hlinkClick r:id="rId4"/>
              </a:rPr>
              <a:t>www.youtube.com/watch?v=FAivtXJOsiI</a:t>
            </a:r>
            <a:endParaRPr lang="en-US" dirty="0" smtClean="0"/>
          </a:p>
          <a:p>
            <a:endParaRPr lang="en-US" dirty="0"/>
          </a:p>
        </p:txBody>
      </p:sp>
    </p:spTree>
    <p:extLst>
      <p:ext uri="{BB962C8B-B14F-4D97-AF65-F5344CB8AC3E}">
        <p14:creationId xmlns:p14="http://schemas.microsoft.com/office/powerpoint/2010/main" val="48372153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 calcmode="lin" valueType="num">
                                      <p:cBhvr additive="base">
                                        <p:cTn id="7" dur="500" fill="hold"/>
                                        <p:tgtEl>
                                          <p:spTgt spid="921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21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219">
                                            <p:txEl>
                                              <p:pRg st="1" end="1"/>
                                            </p:txEl>
                                          </p:spTgt>
                                        </p:tgtEl>
                                        <p:attrNameLst>
                                          <p:attrName>style.visibility</p:attrName>
                                        </p:attrNameLst>
                                      </p:cBhvr>
                                      <p:to>
                                        <p:strVal val="visible"/>
                                      </p:to>
                                    </p:set>
                                    <p:anim calcmode="lin" valueType="num">
                                      <p:cBhvr additive="base">
                                        <p:cTn id="13" dur="500" fill="hold"/>
                                        <p:tgtEl>
                                          <p:spTgt spid="921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21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219">
                                            <p:txEl>
                                              <p:pRg st="2" end="2"/>
                                            </p:txEl>
                                          </p:spTgt>
                                        </p:tgtEl>
                                        <p:attrNameLst>
                                          <p:attrName>style.visibility</p:attrName>
                                        </p:attrNameLst>
                                      </p:cBhvr>
                                      <p:to>
                                        <p:strVal val="visible"/>
                                      </p:to>
                                    </p:set>
                                    <p:anim calcmode="lin" valueType="num">
                                      <p:cBhvr additive="base">
                                        <p:cTn id="19" dur="500" fill="hold"/>
                                        <p:tgtEl>
                                          <p:spTgt spid="921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21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219">
                                            <p:txEl>
                                              <p:pRg st="3" end="3"/>
                                            </p:txEl>
                                          </p:spTgt>
                                        </p:tgtEl>
                                        <p:attrNameLst>
                                          <p:attrName>style.visibility</p:attrName>
                                        </p:attrNameLst>
                                      </p:cBhvr>
                                      <p:to>
                                        <p:strVal val="visible"/>
                                      </p:to>
                                    </p:set>
                                    <p:anim calcmode="lin" valueType="num">
                                      <p:cBhvr additive="base">
                                        <p:cTn id="25" dur="500" fill="hold"/>
                                        <p:tgtEl>
                                          <p:spTgt spid="921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21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219">
                                            <p:txEl>
                                              <p:pRg st="4" end="4"/>
                                            </p:txEl>
                                          </p:spTgt>
                                        </p:tgtEl>
                                        <p:attrNameLst>
                                          <p:attrName>style.visibility</p:attrName>
                                        </p:attrNameLst>
                                      </p:cBhvr>
                                      <p:to>
                                        <p:strVal val="visible"/>
                                      </p:to>
                                    </p:set>
                                    <p:anim calcmode="lin" valueType="num">
                                      <p:cBhvr additive="base">
                                        <p:cTn id="31" dur="500" fill="hold"/>
                                        <p:tgtEl>
                                          <p:spTgt spid="9219">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21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normAutofit fontScale="90000"/>
          </a:bodyPr>
          <a:lstStyle/>
          <a:p>
            <a:pPr eaLnBrk="1" hangingPunct="1"/>
            <a:r>
              <a:rPr lang="en-US" altLang="en-US" smtClean="0"/>
              <a:t>Transparent Materials (glass) </a:t>
            </a:r>
            <a:br>
              <a:rPr lang="en-US" altLang="en-US" smtClean="0"/>
            </a:br>
            <a:r>
              <a:rPr lang="en-US" altLang="en-US" sz="3600" smtClean="0"/>
              <a:t>Light Has Lower Natural Frequencies</a:t>
            </a:r>
          </a:p>
        </p:txBody>
      </p:sp>
      <p:sp>
        <p:nvSpPr>
          <p:cNvPr id="10243" name="Rectangle 3"/>
          <p:cNvSpPr>
            <a:spLocks noGrp="1" noChangeArrowheads="1"/>
          </p:cNvSpPr>
          <p:nvPr>
            <p:ph type="body" idx="1"/>
          </p:nvPr>
        </p:nvSpPr>
        <p:spPr/>
        <p:txBody>
          <a:bodyPr/>
          <a:lstStyle/>
          <a:p>
            <a:pPr eaLnBrk="1" hangingPunct="1"/>
            <a:r>
              <a:rPr lang="en-US" altLang="en-US" smtClean="0">
                <a:solidFill>
                  <a:srgbClr val="F20E00"/>
                </a:solidFill>
              </a:rPr>
              <a:t>Visible light --&gt;</a:t>
            </a:r>
          </a:p>
          <a:p>
            <a:pPr eaLnBrk="1" hangingPunct="1"/>
            <a:r>
              <a:rPr lang="en-US" altLang="en-US" smtClean="0">
                <a:solidFill>
                  <a:srgbClr val="F20E00"/>
                </a:solidFill>
              </a:rPr>
              <a:t>Lower </a:t>
            </a:r>
            <a:r>
              <a:rPr lang="en-US" altLang="en-US" i="1" smtClean="0">
                <a:solidFill>
                  <a:srgbClr val="F20E00"/>
                </a:solidFill>
              </a:rPr>
              <a:t>f </a:t>
            </a:r>
            <a:r>
              <a:rPr lang="en-US" altLang="en-US" smtClean="0">
                <a:solidFill>
                  <a:srgbClr val="F20E00"/>
                </a:solidFill>
              </a:rPr>
              <a:t> &amp; smaller amplitude --&gt;</a:t>
            </a:r>
          </a:p>
          <a:p>
            <a:pPr eaLnBrk="1" hangingPunct="1"/>
            <a:r>
              <a:rPr lang="en-US" altLang="en-US" smtClean="0">
                <a:solidFill>
                  <a:srgbClr val="F20E00"/>
                </a:solidFill>
              </a:rPr>
              <a:t>Less collisions --&gt;</a:t>
            </a:r>
          </a:p>
          <a:p>
            <a:pPr eaLnBrk="1" hangingPunct="1"/>
            <a:r>
              <a:rPr lang="en-US" altLang="en-US" smtClean="0">
                <a:solidFill>
                  <a:srgbClr val="F20E00"/>
                </a:solidFill>
              </a:rPr>
              <a:t>Reemitted from glass with slight delay</a:t>
            </a:r>
            <a:endParaRPr lang="en-US" altLang="en-US" smtClean="0"/>
          </a:p>
          <a:p>
            <a:pPr eaLnBrk="1" hangingPunct="1"/>
            <a:endParaRPr lang="en-US" altLang="en-US" smtClean="0"/>
          </a:p>
        </p:txBody>
      </p:sp>
      <p:pic>
        <p:nvPicPr>
          <p:cNvPr id="1638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4419600"/>
            <a:ext cx="6629400" cy="229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5430992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Effect transition="in" filter="strips(downRight)">
                                      <p:cBhvr>
                                        <p:cTn id="7" dur="500"/>
                                        <p:tgtEl>
                                          <p:spTgt spid="1024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10243">
                                            <p:txEl>
                                              <p:pRg st="1" end="1"/>
                                            </p:txEl>
                                          </p:spTgt>
                                        </p:tgtEl>
                                        <p:attrNameLst>
                                          <p:attrName>style.visibility</p:attrName>
                                        </p:attrNameLst>
                                      </p:cBhvr>
                                      <p:to>
                                        <p:strVal val="visible"/>
                                      </p:to>
                                    </p:set>
                                    <p:animEffect transition="in" filter="strips(downRight)">
                                      <p:cBhvr>
                                        <p:cTn id="12" dur="500"/>
                                        <p:tgtEl>
                                          <p:spTgt spid="1024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10243">
                                            <p:txEl>
                                              <p:pRg st="2" end="2"/>
                                            </p:txEl>
                                          </p:spTgt>
                                        </p:tgtEl>
                                        <p:attrNameLst>
                                          <p:attrName>style.visibility</p:attrName>
                                        </p:attrNameLst>
                                      </p:cBhvr>
                                      <p:to>
                                        <p:strVal val="visible"/>
                                      </p:to>
                                    </p:set>
                                    <p:animEffect transition="in" filter="strips(downRight)">
                                      <p:cBhvr>
                                        <p:cTn id="17" dur="500"/>
                                        <p:tgtEl>
                                          <p:spTgt spid="1024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8" presetClass="entr" presetSubtype="6" fill="hold" grpId="0" nodeType="clickEffect">
                                  <p:stCondLst>
                                    <p:cond delay="0"/>
                                  </p:stCondLst>
                                  <p:childTnLst>
                                    <p:set>
                                      <p:cBhvr>
                                        <p:cTn id="21" dur="1" fill="hold">
                                          <p:stCondLst>
                                            <p:cond delay="0"/>
                                          </p:stCondLst>
                                        </p:cTn>
                                        <p:tgtEl>
                                          <p:spTgt spid="10243">
                                            <p:txEl>
                                              <p:pRg st="3" end="3"/>
                                            </p:txEl>
                                          </p:spTgt>
                                        </p:tgtEl>
                                        <p:attrNameLst>
                                          <p:attrName>style.visibility</p:attrName>
                                        </p:attrNameLst>
                                      </p:cBhvr>
                                      <p:to>
                                        <p:strVal val="visible"/>
                                      </p:to>
                                    </p:set>
                                    <p:animEffect transition="in" filter="strips(downRight)">
                                      <p:cBhvr>
                                        <p:cTn id="22" dur="500"/>
                                        <p:tgtEl>
                                          <p:spTgt spid="1024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autoUpdateAnimBg="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Spectrum tube</a:t>
            </a:r>
            <a:endParaRPr lang="en-US" dirty="0"/>
          </a:p>
        </p:txBody>
      </p:sp>
      <p:sp>
        <p:nvSpPr>
          <p:cNvPr id="3" name="Content Placeholder 2"/>
          <p:cNvSpPr>
            <a:spLocks noGrp="1"/>
          </p:cNvSpPr>
          <p:nvPr>
            <p:ph idx="1"/>
          </p:nvPr>
        </p:nvSpPr>
        <p:spPr/>
        <p:txBody>
          <a:bodyPr/>
          <a:lstStyle/>
          <a:p>
            <a:r>
              <a:rPr lang="en-US" dirty="0">
                <a:hlinkClick r:id="rId2"/>
              </a:rPr>
              <a:t>https://</a:t>
            </a:r>
            <a:r>
              <a:rPr lang="en-US" dirty="0" smtClean="0">
                <a:hlinkClick r:id="rId2"/>
              </a:rPr>
              <a:t>www.youtube.com/watch?v=KDJayYXpark</a:t>
            </a:r>
            <a:endParaRPr lang="en-US" dirty="0" smtClean="0"/>
          </a:p>
          <a:p>
            <a:endParaRPr lang="en-US" dirty="0"/>
          </a:p>
          <a:p>
            <a:r>
              <a:rPr lang="en-US" dirty="0" smtClean="0"/>
              <a:t>Different materials glow with different colors</a:t>
            </a:r>
            <a:endParaRPr lang="en-US" dirty="0"/>
          </a:p>
        </p:txBody>
      </p:sp>
    </p:spTree>
    <p:extLst>
      <p:ext uri="{BB962C8B-B14F-4D97-AF65-F5344CB8AC3E}">
        <p14:creationId xmlns:p14="http://schemas.microsoft.com/office/powerpoint/2010/main" val="2568460854"/>
      </p:ext>
    </p:extLst>
  </p:cSld>
  <p:clrMapOvr>
    <a:masterClrMapping/>
  </p:clrMapOvr>
  <p:transition>
    <p:fade thruBlk="1"/>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762000" y="228600"/>
            <a:ext cx="7772400" cy="1143000"/>
          </a:xfrm>
        </p:spPr>
        <p:txBody>
          <a:bodyPr/>
          <a:lstStyle/>
          <a:p>
            <a:pPr eaLnBrk="1" hangingPunct="1"/>
            <a:r>
              <a:rPr lang="en-US" altLang="en-US" smtClean="0"/>
              <a:t>Checkpoint</a:t>
            </a:r>
          </a:p>
        </p:txBody>
      </p:sp>
      <p:sp>
        <p:nvSpPr>
          <p:cNvPr id="28675" name="Rectangle 3"/>
          <p:cNvSpPr>
            <a:spLocks noGrp="1" noChangeArrowheads="1"/>
          </p:cNvSpPr>
          <p:nvPr>
            <p:ph type="body" idx="1"/>
          </p:nvPr>
        </p:nvSpPr>
        <p:spPr>
          <a:xfrm>
            <a:off x="381000" y="1219200"/>
            <a:ext cx="8382000" cy="5486400"/>
          </a:xfrm>
        </p:spPr>
        <p:txBody>
          <a:bodyPr/>
          <a:lstStyle/>
          <a:p>
            <a:pPr marL="609600" indent="-609600" eaLnBrk="1" hangingPunct="1">
              <a:lnSpc>
                <a:spcPct val="90000"/>
              </a:lnSpc>
              <a:buFont typeface="Times" pitchFamily="-105" charset="0"/>
              <a:buAutoNum type="arabicPeriod"/>
            </a:pPr>
            <a:r>
              <a:rPr lang="en-US" altLang="en-US" sz="2800" smtClean="0"/>
              <a:t>What happens when light is incident upon matter?</a:t>
            </a:r>
          </a:p>
          <a:p>
            <a:pPr marL="990600" lvl="1" indent="-533400" eaLnBrk="1" hangingPunct="1">
              <a:lnSpc>
                <a:spcPct val="90000"/>
              </a:lnSpc>
              <a:buFont typeface="Times" pitchFamily="-105" charset="0"/>
              <a:buChar char="•"/>
            </a:pPr>
            <a:r>
              <a:rPr lang="en-US" altLang="en-US" sz="2400" smtClean="0"/>
              <a:t>Causes the electrons to vibrate</a:t>
            </a:r>
          </a:p>
          <a:p>
            <a:pPr marL="609600" indent="-609600" eaLnBrk="1" hangingPunct="1">
              <a:lnSpc>
                <a:spcPct val="90000"/>
              </a:lnSpc>
              <a:buFont typeface="Times" pitchFamily="-105" charset="0"/>
              <a:buAutoNum type="arabicPeriod"/>
            </a:pPr>
            <a:r>
              <a:rPr lang="en-US" altLang="en-US" sz="2800" smtClean="0"/>
              <a:t>Why are most UVB rays not able to pass through glass?</a:t>
            </a:r>
          </a:p>
          <a:p>
            <a:pPr marL="990600" lvl="1" indent="-533400" eaLnBrk="1" hangingPunct="1">
              <a:lnSpc>
                <a:spcPct val="90000"/>
              </a:lnSpc>
              <a:buFont typeface="Times" pitchFamily="-105" charset="0"/>
              <a:buChar char="•"/>
            </a:pPr>
            <a:r>
              <a:rPr lang="en-US" altLang="en-US" sz="2400" smtClean="0"/>
              <a:t>UV has same natural frequency as glass, atoms resonate and collide, turned into heat. </a:t>
            </a:r>
          </a:p>
          <a:p>
            <a:pPr marL="609600" indent="-609600" eaLnBrk="1" hangingPunct="1">
              <a:lnSpc>
                <a:spcPct val="90000"/>
              </a:lnSpc>
              <a:buFont typeface="Times" pitchFamily="-105" charset="0"/>
              <a:buAutoNum type="arabicPeriod"/>
            </a:pPr>
            <a:r>
              <a:rPr lang="en-US" altLang="en-US" sz="2800" smtClean="0"/>
              <a:t>Why is there a time delay when visible light passes through glass?  And which color, red or violet, takes longer to get through the glass?</a:t>
            </a:r>
          </a:p>
          <a:p>
            <a:pPr marL="990600" lvl="1" indent="-533400" eaLnBrk="1" hangingPunct="1">
              <a:lnSpc>
                <a:spcPct val="90000"/>
              </a:lnSpc>
              <a:buFont typeface="Times" pitchFamily="-105" charset="0"/>
              <a:buChar char="•"/>
            </a:pPr>
            <a:r>
              <a:rPr lang="en-US" altLang="en-US" sz="2400" smtClean="0"/>
              <a:t> there is a delay in between atoms in the glass.  Light wave hits one atoms, it vibrates, then spits out the light to the next atom . . .etc.  Violet takes longer to get through the glass b/c it’s natural frequency is closer to glass than red light.</a:t>
            </a:r>
          </a:p>
        </p:txBody>
      </p:sp>
    </p:spTree>
    <p:extLst>
      <p:ext uri="{BB962C8B-B14F-4D97-AF65-F5344CB8AC3E}">
        <p14:creationId xmlns:p14="http://schemas.microsoft.com/office/powerpoint/2010/main" val="249585805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8675">
                                            <p:txEl>
                                              <p:pRg st="0" end="0"/>
                                            </p:txEl>
                                          </p:spTgt>
                                        </p:tgtEl>
                                        <p:attrNameLst>
                                          <p:attrName>style.visibility</p:attrName>
                                        </p:attrNameLst>
                                      </p:cBhvr>
                                      <p:to>
                                        <p:strVal val="visible"/>
                                      </p:to>
                                    </p:set>
                                    <p:animEffect transition="in" filter="dissolve">
                                      <p:cBhvr>
                                        <p:cTn id="7" dur="500"/>
                                        <p:tgtEl>
                                          <p:spTgt spid="2867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8675">
                                            <p:txEl>
                                              <p:pRg st="1" end="1"/>
                                            </p:txEl>
                                          </p:spTgt>
                                        </p:tgtEl>
                                        <p:attrNameLst>
                                          <p:attrName>style.visibility</p:attrName>
                                        </p:attrNameLst>
                                      </p:cBhvr>
                                      <p:to>
                                        <p:strVal val="visible"/>
                                      </p:to>
                                    </p:set>
                                    <p:animEffect transition="in" filter="dissolve">
                                      <p:cBhvr>
                                        <p:cTn id="12" dur="500"/>
                                        <p:tgtEl>
                                          <p:spTgt spid="2867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8675">
                                            <p:txEl>
                                              <p:pRg st="2" end="2"/>
                                            </p:txEl>
                                          </p:spTgt>
                                        </p:tgtEl>
                                        <p:attrNameLst>
                                          <p:attrName>style.visibility</p:attrName>
                                        </p:attrNameLst>
                                      </p:cBhvr>
                                      <p:to>
                                        <p:strVal val="visible"/>
                                      </p:to>
                                    </p:set>
                                    <p:animEffect transition="in" filter="dissolve">
                                      <p:cBhvr>
                                        <p:cTn id="17" dur="500"/>
                                        <p:tgtEl>
                                          <p:spTgt spid="2867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8675">
                                            <p:txEl>
                                              <p:pRg st="3" end="3"/>
                                            </p:txEl>
                                          </p:spTgt>
                                        </p:tgtEl>
                                        <p:attrNameLst>
                                          <p:attrName>style.visibility</p:attrName>
                                        </p:attrNameLst>
                                      </p:cBhvr>
                                      <p:to>
                                        <p:strVal val="visible"/>
                                      </p:to>
                                    </p:set>
                                    <p:animEffect transition="in" filter="dissolve">
                                      <p:cBhvr>
                                        <p:cTn id="22" dur="500"/>
                                        <p:tgtEl>
                                          <p:spTgt spid="28675">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28675">
                                            <p:txEl>
                                              <p:pRg st="4" end="4"/>
                                            </p:txEl>
                                          </p:spTgt>
                                        </p:tgtEl>
                                        <p:attrNameLst>
                                          <p:attrName>style.visibility</p:attrName>
                                        </p:attrNameLst>
                                      </p:cBhvr>
                                      <p:to>
                                        <p:strVal val="visible"/>
                                      </p:to>
                                    </p:set>
                                    <p:animEffect transition="in" filter="dissolve">
                                      <p:cBhvr>
                                        <p:cTn id="27" dur="500"/>
                                        <p:tgtEl>
                                          <p:spTgt spid="28675">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28675">
                                            <p:txEl>
                                              <p:pRg st="5" end="5"/>
                                            </p:txEl>
                                          </p:spTgt>
                                        </p:tgtEl>
                                        <p:attrNameLst>
                                          <p:attrName>style.visibility</p:attrName>
                                        </p:attrNameLst>
                                      </p:cBhvr>
                                      <p:to>
                                        <p:strVal val="visible"/>
                                      </p:to>
                                    </p:set>
                                    <p:animEffect transition="in" filter="dissolve">
                                      <p:cBhvr>
                                        <p:cTn id="32" dur="500"/>
                                        <p:tgtEl>
                                          <p:spTgt spid="2867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build="p" bldLvl="3" autoUpdateAnimBg="0"/>
    </p:bldLst>
  </p:timing>
</p:sld>
</file>

<file path=ppt/slides/slide5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685800" y="228600"/>
            <a:ext cx="7772400" cy="1143000"/>
          </a:xfrm>
        </p:spPr>
        <p:txBody>
          <a:bodyPr>
            <a:normAutofit fontScale="90000"/>
          </a:bodyPr>
          <a:lstStyle/>
          <a:p>
            <a:pPr eaLnBrk="1" hangingPunct="1"/>
            <a:r>
              <a:rPr lang="en-US" altLang="en-US" smtClean="0">
                <a:solidFill>
                  <a:srgbClr val="F20E00"/>
                </a:solidFill>
              </a:rPr>
              <a:t>When light is incident upon a material it can . . .</a:t>
            </a:r>
            <a:endParaRPr lang="en-US" altLang="en-US" smtClean="0"/>
          </a:p>
        </p:txBody>
      </p:sp>
      <p:pic>
        <p:nvPicPr>
          <p:cNvPr id="24582" name="Picture 6"/>
          <p:cNvPicPr>
            <a:picLocks noGrp="1" noChangeAspect="1" noChangeArrowheads="1"/>
          </p:cNvPicPr>
          <p:nvPr>
            <p:ph sz="quarter" idx="2"/>
          </p:nvPr>
        </p:nvPicPr>
        <p:blipFill>
          <a:blip r:embed="rId3" cstate="print">
            <a:extLst>
              <a:ext uri="{28A0092B-C50C-407E-A947-70E740481C1C}">
                <a14:useLocalDpi xmlns:a14="http://schemas.microsoft.com/office/drawing/2010/main" val="0"/>
              </a:ext>
            </a:extLst>
          </a:blip>
          <a:srcRect/>
          <a:stretch>
            <a:fillRect/>
          </a:stretch>
        </p:blipFill>
        <p:spPr>
          <a:xfrm>
            <a:off x="381000" y="3733800"/>
            <a:ext cx="2009775" cy="2895600"/>
          </a:xfrm>
        </p:spPr>
      </p:pic>
      <p:pic>
        <p:nvPicPr>
          <p:cNvPr id="24584"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4600" y="3962400"/>
            <a:ext cx="3200400" cy="236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6" name="Picture 10"/>
          <p:cNvPicPr>
            <a:picLocks noGrp="1" noChangeAspect="1" noChangeArrowheads="1"/>
          </p:cNvPicPr>
          <p:nvPr>
            <p:ph sz="quarter" idx="3"/>
          </p:nvPr>
        </p:nvPicPr>
        <p:blipFill>
          <a:blip r:embed="rId5" cstate="print">
            <a:extLst>
              <a:ext uri="{28A0092B-C50C-407E-A947-70E740481C1C}">
                <a14:useLocalDpi xmlns:a14="http://schemas.microsoft.com/office/drawing/2010/main" val="0"/>
              </a:ext>
            </a:extLst>
          </a:blip>
          <a:srcRect/>
          <a:stretch>
            <a:fillRect/>
          </a:stretch>
        </p:blipFill>
        <p:spPr>
          <a:xfrm>
            <a:off x="5867400" y="3962400"/>
            <a:ext cx="3048000" cy="2284413"/>
          </a:xfrm>
        </p:spPr>
      </p:pic>
      <p:sp>
        <p:nvSpPr>
          <p:cNvPr id="24588" name="Text Box 12"/>
          <p:cNvSpPr txBox="1">
            <a:spLocks noChangeArrowheads="1"/>
          </p:cNvSpPr>
          <p:nvPr/>
        </p:nvSpPr>
        <p:spPr bwMode="auto">
          <a:xfrm>
            <a:off x="304800" y="1676400"/>
            <a:ext cx="73152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defRPr sz="2400">
                <a:solidFill>
                  <a:schemeClr val="tx1"/>
                </a:solidFill>
                <a:latin typeface="Times" pitchFamily="-105" charset="0"/>
                <a:ea typeface="ＭＳ Ｐゴシック" pitchFamily="-105" charset="-128"/>
              </a:defRPr>
            </a:lvl1pPr>
            <a:lvl2pPr marL="37931725" indent="-37474525">
              <a:defRPr sz="2400">
                <a:solidFill>
                  <a:schemeClr val="tx1"/>
                </a:solidFill>
                <a:latin typeface="Times" pitchFamily="-105" charset="0"/>
                <a:ea typeface="ＭＳ Ｐゴシック" pitchFamily="-105" charset="-128"/>
              </a:defRPr>
            </a:lvl2pPr>
            <a:lvl3pPr marL="1143000" indent="-228600">
              <a:defRPr sz="2400">
                <a:solidFill>
                  <a:schemeClr val="tx1"/>
                </a:solidFill>
                <a:latin typeface="Times" pitchFamily="-105" charset="0"/>
                <a:ea typeface="ＭＳ Ｐゴシック" pitchFamily="-105" charset="-128"/>
              </a:defRPr>
            </a:lvl3pPr>
            <a:lvl4pPr marL="1600200" indent="-228600">
              <a:defRPr sz="2400">
                <a:solidFill>
                  <a:schemeClr val="tx1"/>
                </a:solidFill>
                <a:latin typeface="Times" pitchFamily="-105" charset="0"/>
                <a:ea typeface="ＭＳ Ｐゴシック" pitchFamily="-105" charset="-128"/>
              </a:defRPr>
            </a:lvl4pPr>
            <a:lvl5pPr marL="2057400" indent="-228600">
              <a:defRPr sz="2400">
                <a:solidFill>
                  <a:schemeClr val="tx1"/>
                </a:solidFill>
                <a:latin typeface="Times" pitchFamily="-105" charset="0"/>
                <a:ea typeface="ＭＳ Ｐゴシック" pitchFamily="-105" charset="-128"/>
              </a:defRPr>
            </a:lvl5pPr>
            <a:lvl6pPr marL="25146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6pPr>
            <a:lvl7pPr marL="29718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7pPr>
            <a:lvl8pPr marL="34290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8pPr>
            <a:lvl9pPr marL="38862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9pPr>
          </a:lstStyle>
          <a:p>
            <a:pPr eaLnBrk="1" hangingPunct="1">
              <a:spcBef>
                <a:spcPct val="20000"/>
              </a:spcBef>
              <a:buFont typeface="Times" pitchFamily="-105" charset="0"/>
              <a:buAutoNum type="arabicPeriod"/>
            </a:pPr>
            <a:r>
              <a:rPr lang="en-US" altLang="en-US" sz="2800" dirty="0">
                <a:solidFill>
                  <a:srgbClr val="F20E00"/>
                </a:solidFill>
              </a:rPr>
              <a:t>Bounce off (</a:t>
            </a:r>
            <a:r>
              <a:rPr lang="en-US" altLang="en-US" sz="2800" dirty="0" smtClean="0">
                <a:solidFill>
                  <a:srgbClr val="F20E00"/>
                </a:solidFill>
              </a:rPr>
              <a:t>reflect- opaque)</a:t>
            </a:r>
            <a:endParaRPr lang="en-US" altLang="en-US" sz="2800" dirty="0">
              <a:solidFill>
                <a:srgbClr val="F20E00"/>
              </a:solidFill>
            </a:endParaRPr>
          </a:p>
          <a:p>
            <a:pPr>
              <a:spcBef>
                <a:spcPct val="50000"/>
              </a:spcBef>
            </a:pPr>
            <a:endParaRPr lang="en-US" altLang="en-US" dirty="0"/>
          </a:p>
        </p:txBody>
      </p:sp>
      <p:sp>
        <p:nvSpPr>
          <p:cNvPr id="24589" name="Text Box 13"/>
          <p:cNvSpPr txBox="1">
            <a:spLocks noChangeArrowheads="1"/>
          </p:cNvSpPr>
          <p:nvPr/>
        </p:nvSpPr>
        <p:spPr bwMode="auto">
          <a:xfrm>
            <a:off x="304800" y="2362200"/>
            <a:ext cx="5756704"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457200" indent="-457200">
              <a:defRPr sz="2400">
                <a:solidFill>
                  <a:schemeClr val="tx1"/>
                </a:solidFill>
                <a:latin typeface="Times" pitchFamily="-105" charset="0"/>
                <a:ea typeface="ＭＳ Ｐゴシック" pitchFamily="-105" charset="-128"/>
              </a:defRPr>
            </a:lvl1pPr>
            <a:lvl2pPr marL="37931725" indent="-37474525">
              <a:defRPr sz="2400">
                <a:solidFill>
                  <a:schemeClr val="tx1"/>
                </a:solidFill>
                <a:latin typeface="Times" pitchFamily="-105" charset="0"/>
                <a:ea typeface="ＭＳ Ｐゴシック" pitchFamily="-105" charset="-128"/>
              </a:defRPr>
            </a:lvl2pPr>
            <a:lvl3pPr marL="1143000" indent="-228600">
              <a:defRPr sz="2400">
                <a:solidFill>
                  <a:schemeClr val="tx1"/>
                </a:solidFill>
                <a:latin typeface="Times" pitchFamily="-105" charset="0"/>
                <a:ea typeface="ＭＳ Ｐゴシック" pitchFamily="-105" charset="-128"/>
              </a:defRPr>
            </a:lvl3pPr>
            <a:lvl4pPr marL="1600200" indent="-228600">
              <a:defRPr sz="2400">
                <a:solidFill>
                  <a:schemeClr val="tx1"/>
                </a:solidFill>
                <a:latin typeface="Times" pitchFamily="-105" charset="0"/>
                <a:ea typeface="ＭＳ Ｐゴシック" pitchFamily="-105" charset="-128"/>
              </a:defRPr>
            </a:lvl4pPr>
            <a:lvl5pPr marL="2057400" indent="-228600">
              <a:defRPr sz="2400">
                <a:solidFill>
                  <a:schemeClr val="tx1"/>
                </a:solidFill>
                <a:latin typeface="Times" pitchFamily="-105" charset="0"/>
                <a:ea typeface="ＭＳ Ｐゴシック" pitchFamily="-105" charset="-128"/>
              </a:defRPr>
            </a:lvl5pPr>
            <a:lvl6pPr marL="25146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6pPr>
            <a:lvl7pPr marL="29718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7pPr>
            <a:lvl8pPr marL="34290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8pPr>
            <a:lvl9pPr marL="38862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9pPr>
          </a:lstStyle>
          <a:p>
            <a:pPr eaLnBrk="1" hangingPunct="1">
              <a:spcBef>
                <a:spcPct val="20000"/>
              </a:spcBef>
              <a:buFont typeface="Times" pitchFamily="-105" charset="0"/>
              <a:buNone/>
            </a:pPr>
            <a:r>
              <a:rPr lang="en-US" altLang="en-US" sz="2800" dirty="0">
                <a:solidFill>
                  <a:srgbClr val="F20E00"/>
                </a:solidFill>
              </a:rPr>
              <a:t>2.	Be transmitted </a:t>
            </a:r>
            <a:r>
              <a:rPr lang="en-US" altLang="en-US" sz="2800" dirty="0" smtClean="0">
                <a:solidFill>
                  <a:srgbClr val="F20E00"/>
                </a:solidFill>
              </a:rPr>
              <a:t>through- transparent</a:t>
            </a:r>
            <a:endParaRPr lang="en-US" altLang="en-US" sz="2800" dirty="0">
              <a:solidFill>
                <a:srgbClr val="F20E00"/>
              </a:solidFill>
            </a:endParaRPr>
          </a:p>
          <a:p>
            <a:endParaRPr lang="en-US" altLang="en-US" dirty="0"/>
          </a:p>
        </p:txBody>
      </p:sp>
      <p:sp>
        <p:nvSpPr>
          <p:cNvPr id="24590" name="Text Box 14"/>
          <p:cNvSpPr txBox="1">
            <a:spLocks noChangeArrowheads="1"/>
          </p:cNvSpPr>
          <p:nvPr/>
        </p:nvSpPr>
        <p:spPr bwMode="auto">
          <a:xfrm>
            <a:off x="304800" y="2971800"/>
            <a:ext cx="86868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defRPr sz="2400">
                <a:solidFill>
                  <a:schemeClr val="tx1"/>
                </a:solidFill>
                <a:latin typeface="Times" pitchFamily="-105" charset="0"/>
                <a:ea typeface="ＭＳ Ｐゴシック" pitchFamily="-105" charset="-128"/>
              </a:defRPr>
            </a:lvl1pPr>
            <a:lvl2pPr marL="37931725" indent="-37474525">
              <a:defRPr sz="2400">
                <a:solidFill>
                  <a:schemeClr val="tx1"/>
                </a:solidFill>
                <a:latin typeface="Times" pitchFamily="-105" charset="0"/>
                <a:ea typeface="ＭＳ Ｐゴシック" pitchFamily="-105" charset="-128"/>
              </a:defRPr>
            </a:lvl2pPr>
            <a:lvl3pPr marL="1143000" indent="-228600">
              <a:defRPr sz="2400">
                <a:solidFill>
                  <a:schemeClr val="tx1"/>
                </a:solidFill>
                <a:latin typeface="Times" pitchFamily="-105" charset="0"/>
                <a:ea typeface="ＭＳ Ｐゴシック" pitchFamily="-105" charset="-128"/>
              </a:defRPr>
            </a:lvl3pPr>
            <a:lvl4pPr marL="1600200" indent="-228600">
              <a:defRPr sz="2400">
                <a:solidFill>
                  <a:schemeClr val="tx1"/>
                </a:solidFill>
                <a:latin typeface="Times" pitchFamily="-105" charset="0"/>
                <a:ea typeface="ＭＳ Ｐゴシック" pitchFamily="-105" charset="-128"/>
              </a:defRPr>
            </a:lvl4pPr>
            <a:lvl5pPr marL="2057400" indent="-228600">
              <a:defRPr sz="2400">
                <a:solidFill>
                  <a:schemeClr val="tx1"/>
                </a:solidFill>
                <a:latin typeface="Times" pitchFamily="-105" charset="0"/>
                <a:ea typeface="ＭＳ Ｐゴシック" pitchFamily="-105" charset="-128"/>
              </a:defRPr>
            </a:lvl5pPr>
            <a:lvl6pPr marL="25146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6pPr>
            <a:lvl7pPr marL="29718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7pPr>
            <a:lvl8pPr marL="34290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8pPr>
            <a:lvl9pPr marL="38862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9pPr>
          </a:lstStyle>
          <a:p>
            <a:pPr eaLnBrk="1" hangingPunct="1">
              <a:spcBef>
                <a:spcPct val="20000"/>
              </a:spcBef>
              <a:buFont typeface="Times" pitchFamily="-105" charset="0"/>
              <a:buNone/>
            </a:pPr>
            <a:r>
              <a:rPr lang="en-US" altLang="en-US" sz="2800" dirty="0">
                <a:solidFill>
                  <a:srgbClr val="F20E00"/>
                </a:solidFill>
              </a:rPr>
              <a:t>3.	Be absorbed by the </a:t>
            </a:r>
            <a:r>
              <a:rPr lang="en-US" altLang="en-US" sz="2800" dirty="0" smtClean="0">
                <a:solidFill>
                  <a:srgbClr val="F20E00"/>
                </a:solidFill>
              </a:rPr>
              <a:t>material- or scattered- </a:t>
            </a:r>
            <a:r>
              <a:rPr lang="en-US" altLang="en-US" sz="2800" dirty="0" err="1" smtClean="0">
                <a:solidFill>
                  <a:srgbClr val="F20E00"/>
                </a:solidFill>
              </a:rPr>
              <a:t>translucscent</a:t>
            </a:r>
            <a:endParaRPr lang="en-US" altLang="en-US" sz="2800" dirty="0"/>
          </a:p>
          <a:p>
            <a:pPr>
              <a:spcBef>
                <a:spcPct val="50000"/>
              </a:spcBef>
            </a:pPr>
            <a:endParaRPr lang="en-US" altLang="en-US" dirty="0"/>
          </a:p>
        </p:txBody>
      </p:sp>
    </p:spTree>
    <p:extLst>
      <p:ext uri="{BB962C8B-B14F-4D97-AF65-F5344CB8AC3E}">
        <p14:creationId xmlns:p14="http://schemas.microsoft.com/office/powerpoint/2010/main" val="2589457297"/>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88"/>
                                        </p:tgtEl>
                                        <p:attrNameLst>
                                          <p:attrName>style.visibility</p:attrName>
                                        </p:attrNameLst>
                                      </p:cBhvr>
                                      <p:to>
                                        <p:strVal val="visible"/>
                                      </p:to>
                                    </p:set>
                                    <p:anim calcmode="lin" valueType="num">
                                      <p:cBhvr additive="base">
                                        <p:cTn id="7" dur="500" fill="hold"/>
                                        <p:tgtEl>
                                          <p:spTgt spid="24588"/>
                                        </p:tgtEl>
                                        <p:attrNameLst>
                                          <p:attrName>ppt_x</p:attrName>
                                        </p:attrNameLst>
                                      </p:cBhvr>
                                      <p:tavLst>
                                        <p:tav tm="0">
                                          <p:val>
                                            <p:strVal val="#ppt_x"/>
                                          </p:val>
                                        </p:tav>
                                        <p:tav tm="100000">
                                          <p:val>
                                            <p:strVal val="#ppt_x"/>
                                          </p:val>
                                        </p:tav>
                                      </p:tavLst>
                                    </p:anim>
                                    <p:anim calcmode="lin" valueType="num">
                                      <p:cBhvr additive="base">
                                        <p:cTn id="8" dur="500" fill="hold"/>
                                        <p:tgtEl>
                                          <p:spTgt spid="2458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4582"/>
                                        </p:tgtEl>
                                        <p:attrNameLst>
                                          <p:attrName>style.visibility</p:attrName>
                                        </p:attrNameLst>
                                      </p:cBhvr>
                                      <p:to>
                                        <p:strVal val="visible"/>
                                      </p:to>
                                    </p:set>
                                    <p:anim calcmode="lin" valueType="num">
                                      <p:cBhvr additive="base">
                                        <p:cTn id="13" dur="500" fill="hold"/>
                                        <p:tgtEl>
                                          <p:spTgt spid="24582"/>
                                        </p:tgtEl>
                                        <p:attrNameLst>
                                          <p:attrName>ppt_x</p:attrName>
                                        </p:attrNameLst>
                                      </p:cBhvr>
                                      <p:tavLst>
                                        <p:tav tm="0">
                                          <p:val>
                                            <p:strVal val="#ppt_x"/>
                                          </p:val>
                                        </p:tav>
                                        <p:tav tm="100000">
                                          <p:val>
                                            <p:strVal val="#ppt_x"/>
                                          </p:val>
                                        </p:tav>
                                      </p:tavLst>
                                    </p:anim>
                                    <p:anim calcmode="lin" valueType="num">
                                      <p:cBhvr additive="base">
                                        <p:cTn id="14" dur="500" fill="hold"/>
                                        <p:tgtEl>
                                          <p:spTgt spid="2458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4589"/>
                                        </p:tgtEl>
                                        <p:attrNameLst>
                                          <p:attrName>style.visibility</p:attrName>
                                        </p:attrNameLst>
                                      </p:cBhvr>
                                      <p:to>
                                        <p:strVal val="visible"/>
                                      </p:to>
                                    </p:set>
                                    <p:anim calcmode="lin" valueType="num">
                                      <p:cBhvr additive="base">
                                        <p:cTn id="19" dur="500" fill="hold"/>
                                        <p:tgtEl>
                                          <p:spTgt spid="24589"/>
                                        </p:tgtEl>
                                        <p:attrNameLst>
                                          <p:attrName>ppt_x</p:attrName>
                                        </p:attrNameLst>
                                      </p:cBhvr>
                                      <p:tavLst>
                                        <p:tav tm="0">
                                          <p:val>
                                            <p:strVal val="#ppt_x"/>
                                          </p:val>
                                        </p:tav>
                                        <p:tav tm="100000">
                                          <p:val>
                                            <p:strVal val="#ppt_x"/>
                                          </p:val>
                                        </p:tav>
                                      </p:tavLst>
                                    </p:anim>
                                    <p:anim calcmode="lin" valueType="num">
                                      <p:cBhvr additive="base">
                                        <p:cTn id="20" dur="500" fill="hold"/>
                                        <p:tgtEl>
                                          <p:spTgt spid="24589"/>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4584"/>
                                        </p:tgtEl>
                                        <p:attrNameLst>
                                          <p:attrName>style.visibility</p:attrName>
                                        </p:attrNameLst>
                                      </p:cBhvr>
                                      <p:to>
                                        <p:strVal val="visible"/>
                                      </p:to>
                                    </p:set>
                                    <p:anim calcmode="lin" valueType="num">
                                      <p:cBhvr additive="base">
                                        <p:cTn id="25" dur="500" fill="hold"/>
                                        <p:tgtEl>
                                          <p:spTgt spid="24584"/>
                                        </p:tgtEl>
                                        <p:attrNameLst>
                                          <p:attrName>ppt_x</p:attrName>
                                        </p:attrNameLst>
                                      </p:cBhvr>
                                      <p:tavLst>
                                        <p:tav tm="0">
                                          <p:val>
                                            <p:strVal val="#ppt_x"/>
                                          </p:val>
                                        </p:tav>
                                        <p:tav tm="100000">
                                          <p:val>
                                            <p:strVal val="#ppt_x"/>
                                          </p:val>
                                        </p:tav>
                                      </p:tavLst>
                                    </p:anim>
                                    <p:anim calcmode="lin" valueType="num">
                                      <p:cBhvr additive="base">
                                        <p:cTn id="26" dur="500" fill="hold"/>
                                        <p:tgtEl>
                                          <p:spTgt spid="24584"/>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4590"/>
                                        </p:tgtEl>
                                        <p:attrNameLst>
                                          <p:attrName>style.visibility</p:attrName>
                                        </p:attrNameLst>
                                      </p:cBhvr>
                                      <p:to>
                                        <p:strVal val="visible"/>
                                      </p:to>
                                    </p:set>
                                    <p:anim calcmode="lin" valueType="num">
                                      <p:cBhvr additive="base">
                                        <p:cTn id="31" dur="500" fill="hold"/>
                                        <p:tgtEl>
                                          <p:spTgt spid="24590"/>
                                        </p:tgtEl>
                                        <p:attrNameLst>
                                          <p:attrName>ppt_x</p:attrName>
                                        </p:attrNameLst>
                                      </p:cBhvr>
                                      <p:tavLst>
                                        <p:tav tm="0">
                                          <p:val>
                                            <p:strVal val="#ppt_x"/>
                                          </p:val>
                                        </p:tav>
                                        <p:tav tm="100000">
                                          <p:val>
                                            <p:strVal val="#ppt_x"/>
                                          </p:val>
                                        </p:tav>
                                      </p:tavLst>
                                    </p:anim>
                                    <p:anim calcmode="lin" valueType="num">
                                      <p:cBhvr additive="base">
                                        <p:cTn id="32" dur="500" fill="hold"/>
                                        <p:tgtEl>
                                          <p:spTgt spid="24590"/>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24586"/>
                                        </p:tgtEl>
                                        <p:attrNameLst>
                                          <p:attrName>style.visibility</p:attrName>
                                        </p:attrNameLst>
                                      </p:cBhvr>
                                      <p:to>
                                        <p:strVal val="visible"/>
                                      </p:to>
                                    </p:set>
                                    <p:anim calcmode="lin" valueType="num">
                                      <p:cBhvr additive="base">
                                        <p:cTn id="37" dur="500" fill="hold"/>
                                        <p:tgtEl>
                                          <p:spTgt spid="24586"/>
                                        </p:tgtEl>
                                        <p:attrNameLst>
                                          <p:attrName>ppt_x</p:attrName>
                                        </p:attrNameLst>
                                      </p:cBhvr>
                                      <p:tavLst>
                                        <p:tav tm="0">
                                          <p:val>
                                            <p:strVal val="#ppt_x"/>
                                          </p:val>
                                        </p:tav>
                                        <p:tav tm="100000">
                                          <p:val>
                                            <p:strVal val="#ppt_x"/>
                                          </p:val>
                                        </p:tav>
                                      </p:tavLst>
                                    </p:anim>
                                    <p:anim calcmode="lin" valueType="num">
                                      <p:cBhvr additive="base">
                                        <p:cTn id="38" dur="500" fill="hold"/>
                                        <p:tgtEl>
                                          <p:spTgt spid="245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8" grpId="0" autoUpdateAnimBg="0"/>
      <p:bldP spid="24589" grpId="0" autoUpdateAnimBg="0"/>
      <p:bldP spid="24590" grpId="0" autoUpdateAnimBg="0"/>
    </p:bldLst>
  </p:timing>
</p:sld>
</file>

<file path=ppt/slides/slide5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685800" y="304800"/>
            <a:ext cx="7772400" cy="1143000"/>
          </a:xfrm>
        </p:spPr>
        <p:txBody>
          <a:bodyPr/>
          <a:lstStyle/>
          <a:p>
            <a:pPr eaLnBrk="1" hangingPunct="1"/>
            <a:r>
              <a:rPr lang="en-US" altLang="en-US" smtClean="0"/>
              <a:t>Opaque Materials</a:t>
            </a:r>
          </a:p>
        </p:txBody>
      </p:sp>
      <p:sp>
        <p:nvSpPr>
          <p:cNvPr id="12291" name="Rectangle 3"/>
          <p:cNvSpPr>
            <a:spLocks noGrp="1" noChangeArrowheads="1"/>
          </p:cNvSpPr>
          <p:nvPr>
            <p:ph type="body" sz="half" idx="1"/>
          </p:nvPr>
        </p:nvSpPr>
        <p:spPr>
          <a:xfrm>
            <a:off x="228600" y="1371600"/>
            <a:ext cx="4876800" cy="5181600"/>
          </a:xfrm>
        </p:spPr>
        <p:txBody>
          <a:bodyPr/>
          <a:lstStyle/>
          <a:p>
            <a:pPr eaLnBrk="1" hangingPunct="1"/>
            <a:r>
              <a:rPr lang="en-US" altLang="en-US" sz="2800" smtClean="0">
                <a:solidFill>
                  <a:srgbClr val="F20E00"/>
                </a:solidFill>
              </a:rPr>
              <a:t>Opaque:</a:t>
            </a:r>
          </a:p>
          <a:p>
            <a:pPr lvl="1" eaLnBrk="1" hangingPunct="1"/>
            <a:r>
              <a:rPr lang="en-US" altLang="en-US" sz="2400" smtClean="0">
                <a:solidFill>
                  <a:srgbClr val="F20E00"/>
                </a:solidFill>
              </a:rPr>
              <a:t>Absorb light w/o reemission</a:t>
            </a:r>
            <a:endParaRPr lang="en-US" altLang="en-US" sz="2400" smtClean="0"/>
          </a:p>
          <a:p>
            <a:pPr eaLnBrk="1" hangingPunct="1"/>
            <a:r>
              <a:rPr lang="en-US" altLang="en-US" sz="2800" smtClean="0"/>
              <a:t>What happens if energy is not reemitted?</a:t>
            </a:r>
          </a:p>
          <a:p>
            <a:pPr eaLnBrk="1" hangingPunct="1"/>
            <a:r>
              <a:rPr lang="en-US" altLang="en-US" sz="2800" smtClean="0"/>
              <a:t>Vibrations given to electrons by incident light can last for a long period of time --&gt; many collisions --&gt; energy converted to heat</a:t>
            </a:r>
          </a:p>
          <a:p>
            <a:pPr eaLnBrk="1" hangingPunct="1"/>
            <a:r>
              <a:rPr lang="en-US" altLang="en-US" sz="2800" smtClean="0">
                <a:solidFill>
                  <a:srgbClr val="F20E00"/>
                </a:solidFill>
              </a:rPr>
              <a:t>Material becomes warmer</a:t>
            </a:r>
            <a:endParaRPr lang="en-US" altLang="en-US" sz="2800" smtClean="0"/>
          </a:p>
        </p:txBody>
      </p:sp>
      <p:pic>
        <p:nvPicPr>
          <p:cNvPr id="12294" name="Picture 6"/>
          <p:cNvPicPr>
            <a:picLocks noGrp="1" noChangeAspect="1" noChangeArrowheads="1"/>
          </p:cNvPicPr>
          <p:nvPr>
            <p:ph sz="quarter" idx="2"/>
          </p:nvPr>
        </p:nvPicPr>
        <p:blipFill>
          <a:blip r:embed="rId3" cstate="print">
            <a:extLst>
              <a:ext uri="{28A0092B-C50C-407E-A947-70E740481C1C}">
                <a14:useLocalDpi xmlns:a14="http://schemas.microsoft.com/office/drawing/2010/main" val="0"/>
              </a:ext>
            </a:extLst>
          </a:blip>
          <a:srcRect/>
          <a:stretch>
            <a:fillRect/>
          </a:stretch>
        </p:blipFill>
        <p:spPr>
          <a:xfrm>
            <a:off x="5334000" y="1600200"/>
            <a:ext cx="2971800" cy="2228850"/>
          </a:xfrm>
        </p:spPr>
      </p:pic>
      <p:pic>
        <p:nvPicPr>
          <p:cNvPr id="12295" name="Picture 7"/>
          <p:cNvPicPr>
            <a:picLocks noGrp="1" noChangeAspect="1" noChangeArrowheads="1"/>
          </p:cNvPicPr>
          <p:nvPr>
            <p:ph sz="quarter" idx="3"/>
          </p:nvPr>
        </p:nvPicPr>
        <p:blipFill>
          <a:blip r:embed="rId4">
            <a:extLst>
              <a:ext uri="{28A0092B-C50C-407E-A947-70E740481C1C}">
                <a14:useLocalDpi xmlns:a14="http://schemas.microsoft.com/office/drawing/2010/main" val="0"/>
              </a:ext>
            </a:extLst>
          </a:blip>
          <a:srcRect/>
          <a:stretch>
            <a:fillRect/>
          </a:stretch>
        </p:blipFill>
        <p:spPr>
          <a:xfrm>
            <a:off x="5410200" y="4114800"/>
            <a:ext cx="2971800" cy="2273300"/>
          </a:xfrm>
        </p:spPr>
      </p:pic>
    </p:spTree>
    <p:extLst>
      <p:ext uri="{BB962C8B-B14F-4D97-AF65-F5344CB8AC3E}">
        <p14:creationId xmlns:p14="http://schemas.microsoft.com/office/powerpoint/2010/main" val="4138300653"/>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12294"/>
                                        </p:tgtEl>
                                        <p:attrNameLst>
                                          <p:attrName>style.visibility</p:attrName>
                                        </p:attrNameLst>
                                      </p:cBhvr>
                                      <p:to>
                                        <p:strVal val="visible"/>
                                      </p:to>
                                    </p:set>
                                    <p:animEffect transition="in" filter="checkerboard(across)">
                                      <p:cBhvr>
                                        <p:cTn id="7" dur="500"/>
                                        <p:tgtEl>
                                          <p:spTgt spid="1229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5" fill="hold" nodeType="clickEffect">
                                  <p:stCondLst>
                                    <p:cond delay="0"/>
                                  </p:stCondLst>
                                  <p:childTnLst>
                                    <p:set>
                                      <p:cBhvr>
                                        <p:cTn id="11" dur="1" fill="hold">
                                          <p:stCondLst>
                                            <p:cond delay="0"/>
                                          </p:stCondLst>
                                        </p:cTn>
                                        <p:tgtEl>
                                          <p:spTgt spid="12295"/>
                                        </p:tgtEl>
                                        <p:attrNameLst>
                                          <p:attrName>style.visibility</p:attrName>
                                        </p:attrNameLst>
                                      </p:cBhvr>
                                      <p:to>
                                        <p:strVal val="visible"/>
                                      </p:to>
                                    </p:set>
                                    <p:animEffect transition="in" filter="checkerboard(down)">
                                      <p:cBhvr>
                                        <p:cTn id="12" dur="500"/>
                                        <p:tgtEl>
                                          <p:spTgt spid="1229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2291">
                                            <p:txEl>
                                              <p:pRg st="0" end="0"/>
                                            </p:txEl>
                                          </p:spTgt>
                                        </p:tgtEl>
                                        <p:attrNameLst>
                                          <p:attrName>style.visibility</p:attrName>
                                        </p:attrNameLst>
                                      </p:cBhvr>
                                      <p:to>
                                        <p:strVal val="visible"/>
                                      </p:to>
                                    </p:set>
                                    <p:animEffect transition="in" filter="wipe(up)">
                                      <p:cBhvr>
                                        <p:cTn id="17" dur="500"/>
                                        <p:tgtEl>
                                          <p:spTgt spid="12291">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2291">
                                            <p:txEl>
                                              <p:pRg st="1" end="1"/>
                                            </p:txEl>
                                          </p:spTgt>
                                        </p:tgtEl>
                                        <p:attrNameLst>
                                          <p:attrName>style.visibility</p:attrName>
                                        </p:attrNameLst>
                                      </p:cBhvr>
                                      <p:to>
                                        <p:strVal val="visible"/>
                                      </p:to>
                                    </p:set>
                                    <p:animEffect transition="in" filter="wipe(up)">
                                      <p:cBhvr>
                                        <p:cTn id="22" dur="500"/>
                                        <p:tgtEl>
                                          <p:spTgt spid="12291">
                                            <p:txEl>
                                              <p:pRg st="1" end="1"/>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2291">
                                            <p:txEl>
                                              <p:pRg st="2" end="2"/>
                                            </p:txEl>
                                          </p:spTgt>
                                        </p:tgtEl>
                                        <p:attrNameLst>
                                          <p:attrName>style.visibility</p:attrName>
                                        </p:attrNameLst>
                                      </p:cBhvr>
                                      <p:to>
                                        <p:strVal val="visible"/>
                                      </p:to>
                                    </p:set>
                                    <p:animEffect transition="in" filter="wipe(up)">
                                      <p:cBhvr>
                                        <p:cTn id="27" dur="500"/>
                                        <p:tgtEl>
                                          <p:spTgt spid="12291">
                                            <p:txEl>
                                              <p:pRg st="2" end="2"/>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12291">
                                            <p:txEl>
                                              <p:pRg st="3" end="3"/>
                                            </p:txEl>
                                          </p:spTgt>
                                        </p:tgtEl>
                                        <p:attrNameLst>
                                          <p:attrName>style.visibility</p:attrName>
                                        </p:attrNameLst>
                                      </p:cBhvr>
                                      <p:to>
                                        <p:strVal val="visible"/>
                                      </p:to>
                                    </p:set>
                                    <p:animEffect transition="in" filter="wipe(up)">
                                      <p:cBhvr>
                                        <p:cTn id="32" dur="500"/>
                                        <p:tgtEl>
                                          <p:spTgt spid="12291">
                                            <p:txEl>
                                              <p:pRg st="3" end="3"/>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12291">
                                            <p:txEl>
                                              <p:pRg st="4" end="4"/>
                                            </p:txEl>
                                          </p:spTgt>
                                        </p:tgtEl>
                                        <p:attrNameLst>
                                          <p:attrName>style.visibility</p:attrName>
                                        </p:attrNameLst>
                                      </p:cBhvr>
                                      <p:to>
                                        <p:strVal val="visible"/>
                                      </p:to>
                                    </p:set>
                                    <p:animEffect transition="in" filter="wipe(up)">
                                      <p:cBhvr>
                                        <p:cTn id="37" dur="500"/>
                                        <p:tgtEl>
                                          <p:spTgt spid="1229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bldLvl="3" autoUpdateAnimBg="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3772062"/>
            <a:ext cx="2247900" cy="1828800"/>
          </a:xfrm>
          <a:prstGeom prst="rect">
            <a:avLst/>
          </a:prstGeom>
          <a:noFill/>
          <a:extLst>
            <a:ext uri="{909E8E84-426E-40DD-AFC4-6F175D3DCCD1}">
              <a14:hiddenFill xmlns:a14="http://schemas.microsoft.com/office/drawing/2010/main">
                <a:solidFill>
                  <a:srgbClr val="FFFFFF"/>
                </a:solidFill>
              </a14:hiddenFill>
            </a:ext>
          </a:extLst>
        </p:spPr>
      </p:pic>
      <p:pic>
        <p:nvPicPr>
          <p:cNvPr id="1945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0" y="3862970"/>
            <a:ext cx="1781175" cy="1933575"/>
          </a:xfrm>
          <a:prstGeom prst="rect">
            <a:avLst/>
          </a:prstGeom>
          <a:noFill/>
          <a:extLst>
            <a:ext uri="{909E8E84-426E-40DD-AFC4-6F175D3DCCD1}">
              <a14:hiddenFill xmlns:a14="http://schemas.microsoft.com/office/drawing/2010/main">
                <a:solidFill>
                  <a:srgbClr val="FFFFFF"/>
                </a:solidFill>
              </a14:hiddenFill>
            </a:ext>
          </a:extLst>
        </p:spPr>
      </p:pic>
      <p:pic>
        <p:nvPicPr>
          <p:cNvPr id="1945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3505200"/>
            <a:ext cx="2047875" cy="189547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 name="Table 4"/>
          <p:cNvGraphicFramePr>
            <a:graphicFrameLocks noGrp="1"/>
          </p:cNvGraphicFramePr>
          <p:nvPr>
            <p:extLst>
              <p:ext uri="{D42A27DB-BD31-4B8C-83A1-F6EECF244321}">
                <p14:modId xmlns:p14="http://schemas.microsoft.com/office/powerpoint/2010/main" val="1077651652"/>
              </p:ext>
            </p:extLst>
          </p:nvPr>
        </p:nvGraphicFramePr>
        <p:xfrm>
          <a:off x="228600" y="-39020"/>
          <a:ext cx="8763000" cy="3772820"/>
        </p:xfrm>
        <a:graphic>
          <a:graphicData uri="http://schemas.openxmlformats.org/drawingml/2006/table">
            <a:tbl>
              <a:tblPr firstRow="1" bandRow="1">
                <a:tableStyleId>{5C22544A-7EE6-4342-B048-85BDC9FD1C3A}</a:tableStyleId>
              </a:tblPr>
              <a:tblGrid>
                <a:gridCol w="2921000"/>
                <a:gridCol w="2921000"/>
                <a:gridCol w="2921000"/>
              </a:tblGrid>
              <a:tr h="3772820">
                <a:tc>
                  <a:txBody>
                    <a:bodyPr/>
                    <a:lstStyle/>
                    <a:p>
                      <a:pPr marL="0" marR="0">
                        <a:lnSpc>
                          <a:spcPct val="150000"/>
                        </a:lnSpc>
                        <a:spcBef>
                          <a:spcPts val="0"/>
                        </a:spcBef>
                        <a:spcAft>
                          <a:spcPts val="0"/>
                        </a:spcAft>
                      </a:pPr>
                      <a:r>
                        <a:rPr lang="en-US" sz="2400" u="sng" dirty="0" smtClean="0">
                          <a:effectLst/>
                        </a:rPr>
                        <a:t>Transparent Materials-</a:t>
                      </a:r>
                      <a:endParaRPr lang="en-US" sz="2400" dirty="0" smtClean="0">
                        <a:effectLst/>
                      </a:endParaRPr>
                    </a:p>
                    <a:p>
                      <a:pPr marL="0" marR="0">
                        <a:lnSpc>
                          <a:spcPct val="150000"/>
                        </a:lnSpc>
                        <a:spcBef>
                          <a:spcPts val="0"/>
                        </a:spcBef>
                        <a:spcAft>
                          <a:spcPts val="0"/>
                        </a:spcAft>
                      </a:pPr>
                      <a:r>
                        <a:rPr lang="en-US" sz="2400" u="sng" dirty="0" smtClean="0">
                          <a:effectLst/>
                        </a:rPr>
                        <a:t> </a:t>
                      </a:r>
                      <a:r>
                        <a:rPr lang="en-US" sz="1800" dirty="0" smtClean="0">
                          <a:effectLst/>
                        </a:rPr>
                        <a:t>allows light that falls on them to be transmitted through the material without being reflected</a:t>
                      </a:r>
                    </a:p>
                    <a:p>
                      <a:pPr marL="0" marR="0">
                        <a:lnSpc>
                          <a:spcPct val="150000"/>
                        </a:lnSpc>
                        <a:spcBef>
                          <a:spcPts val="0"/>
                        </a:spcBef>
                        <a:spcAft>
                          <a:spcPts val="0"/>
                        </a:spcAft>
                      </a:pPr>
                      <a:r>
                        <a:rPr lang="en-US" sz="1800" dirty="0" smtClean="0">
                          <a:effectLst/>
                        </a:rPr>
                        <a:t>(can pass in straight lines)</a:t>
                      </a:r>
                      <a:endParaRPr lang="en-US" sz="2400" dirty="0" smtClean="0">
                        <a:effectLst/>
                      </a:endParaRPr>
                    </a:p>
                    <a:p>
                      <a:endParaRPr lang="en-US" dirty="0"/>
                    </a:p>
                  </a:txBody>
                  <a:tcPr/>
                </a:tc>
                <a:tc>
                  <a:txBody>
                    <a:bodyPr/>
                    <a:lstStyle/>
                    <a:p>
                      <a:pPr marL="0" marR="0">
                        <a:lnSpc>
                          <a:spcPct val="150000"/>
                        </a:lnSpc>
                        <a:spcBef>
                          <a:spcPts val="0"/>
                        </a:spcBef>
                        <a:spcAft>
                          <a:spcPts val="0"/>
                        </a:spcAft>
                      </a:pPr>
                      <a:r>
                        <a:rPr lang="en-US" sz="2400" u="sng" dirty="0" smtClean="0">
                          <a:effectLst/>
                        </a:rPr>
                        <a:t>Opaque</a:t>
                      </a:r>
                      <a:r>
                        <a:rPr lang="en-US" sz="2400" u="sng" baseline="0" dirty="0" smtClean="0">
                          <a:effectLst/>
                        </a:rPr>
                        <a:t> materials</a:t>
                      </a:r>
                      <a:endParaRPr lang="en-US" sz="2400" u="sng" dirty="0" smtClean="0">
                        <a:effectLst/>
                      </a:endParaRPr>
                    </a:p>
                    <a:p>
                      <a:pPr marL="0" marR="0">
                        <a:lnSpc>
                          <a:spcPct val="150000"/>
                        </a:lnSpc>
                        <a:spcBef>
                          <a:spcPts val="0"/>
                        </a:spcBef>
                        <a:spcAft>
                          <a:spcPts val="0"/>
                        </a:spcAft>
                      </a:pPr>
                      <a:endParaRPr lang="en-US" sz="2000" dirty="0" smtClean="0">
                        <a:effectLst/>
                      </a:endParaRPr>
                    </a:p>
                    <a:p>
                      <a:pPr marL="0" marR="0">
                        <a:lnSpc>
                          <a:spcPct val="150000"/>
                        </a:lnSpc>
                        <a:spcBef>
                          <a:spcPts val="0"/>
                        </a:spcBef>
                        <a:spcAft>
                          <a:spcPts val="0"/>
                        </a:spcAft>
                      </a:pPr>
                      <a:r>
                        <a:rPr lang="en-US" sz="2000" dirty="0" smtClean="0">
                          <a:effectLst/>
                        </a:rPr>
                        <a:t>Materials which do not allow the transmission of any light wave frequencies   </a:t>
                      </a:r>
                    </a:p>
                    <a:p>
                      <a:pPr marL="0" marR="0">
                        <a:lnSpc>
                          <a:spcPct val="150000"/>
                        </a:lnSpc>
                        <a:spcBef>
                          <a:spcPts val="0"/>
                        </a:spcBef>
                        <a:spcAft>
                          <a:spcPts val="0"/>
                        </a:spcAft>
                      </a:pPr>
                      <a:r>
                        <a:rPr lang="en-US" sz="2000" dirty="0" smtClean="0">
                          <a:effectLst/>
                        </a:rPr>
                        <a:t>They absorb light</a:t>
                      </a:r>
                    </a:p>
                    <a:p>
                      <a:endParaRPr lang="en-US" dirty="0"/>
                    </a:p>
                  </a:txBody>
                  <a:tcPr/>
                </a:tc>
                <a:tc>
                  <a:txBody>
                    <a:bodyPr/>
                    <a:lstStyle/>
                    <a:p>
                      <a:pPr marL="0" marR="0">
                        <a:lnSpc>
                          <a:spcPct val="150000"/>
                        </a:lnSpc>
                        <a:spcBef>
                          <a:spcPts val="0"/>
                        </a:spcBef>
                        <a:spcAft>
                          <a:spcPts val="0"/>
                        </a:spcAft>
                      </a:pPr>
                      <a:r>
                        <a:rPr lang="en-US" sz="2000" u="sng" dirty="0" err="1" smtClean="0">
                          <a:effectLst/>
                        </a:rPr>
                        <a:t>Translucscent</a:t>
                      </a:r>
                      <a:endParaRPr lang="en-US" sz="2000" u="sng" dirty="0" smtClean="0">
                        <a:effectLst/>
                      </a:endParaRPr>
                    </a:p>
                    <a:p>
                      <a:pPr marL="0" marR="0">
                        <a:lnSpc>
                          <a:spcPct val="150000"/>
                        </a:lnSpc>
                        <a:spcBef>
                          <a:spcPts val="0"/>
                        </a:spcBef>
                        <a:spcAft>
                          <a:spcPts val="0"/>
                        </a:spcAft>
                      </a:pPr>
                      <a:endParaRPr lang="en-US" sz="1800" dirty="0" smtClean="0">
                        <a:effectLst/>
                      </a:endParaRPr>
                    </a:p>
                    <a:p>
                      <a:pPr marL="0" marR="0">
                        <a:lnSpc>
                          <a:spcPct val="150000"/>
                        </a:lnSpc>
                        <a:spcBef>
                          <a:spcPts val="0"/>
                        </a:spcBef>
                        <a:spcAft>
                          <a:spcPts val="0"/>
                        </a:spcAft>
                      </a:pPr>
                      <a:r>
                        <a:rPr lang="en-US" sz="1800" dirty="0" smtClean="0">
                          <a:effectLst/>
                        </a:rPr>
                        <a:t>permitting light to pass through but diffusing it so that persons, objects, etc. , on the opposite side are not clearly visible</a:t>
                      </a:r>
                      <a:endParaRPr lang="en-US" sz="1800" dirty="0" smtClean="0">
                        <a:effectLst/>
                        <a:latin typeface="+mn-lt"/>
                        <a:ea typeface="Calibri"/>
                        <a:cs typeface="Times New Roman"/>
                      </a:endParaRPr>
                    </a:p>
                    <a:p>
                      <a:endParaRPr lang="en-US" dirty="0"/>
                    </a:p>
                  </a:txBody>
                  <a:tcPr/>
                </a:tc>
              </a:tr>
            </a:tbl>
          </a:graphicData>
        </a:graphic>
      </p:graphicFrame>
    </p:spTree>
    <p:extLst>
      <p:ext uri="{BB962C8B-B14F-4D97-AF65-F5344CB8AC3E}">
        <p14:creationId xmlns:p14="http://schemas.microsoft.com/office/powerpoint/2010/main" val="518383154"/>
      </p:ext>
    </p:extLst>
  </p:cSld>
  <p:clrMapOvr>
    <a:masterClrMapping/>
  </p:clrMapOvr>
  <p:transition>
    <p:fade thruBlk="1"/>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altLang="en-US" smtClean="0"/>
              <a:t>Atmosphere and Clouds</a:t>
            </a:r>
          </a:p>
        </p:txBody>
      </p:sp>
      <p:sp>
        <p:nvSpPr>
          <p:cNvPr id="13315" name="Rectangle 3"/>
          <p:cNvSpPr>
            <a:spLocks noGrp="1" noChangeArrowheads="1"/>
          </p:cNvSpPr>
          <p:nvPr>
            <p:ph type="body" sz="half" idx="1"/>
          </p:nvPr>
        </p:nvSpPr>
        <p:spPr>
          <a:xfrm>
            <a:off x="685800" y="1981200"/>
            <a:ext cx="4114800" cy="4648200"/>
          </a:xfrm>
        </p:spPr>
        <p:txBody>
          <a:bodyPr/>
          <a:lstStyle/>
          <a:p>
            <a:pPr eaLnBrk="1" hangingPunct="1">
              <a:lnSpc>
                <a:spcPct val="90000"/>
              </a:lnSpc>
            </a:pPr>
            <a:r>
              <a:rPr lang="en-US" altLang="en-US" sz="2800" smtClean="0"/>
              <a:t>Does our atmosphere let UV light in?</a:t>
            </a:r>
          </a:p>
          <a:p>
            <a:pPr eaLnBrk="1" hangingPunct="1">
              <a:lnSpc>
                <a:spcPct val="90000"/>
              </a:lnSpc>
            </a:pPr>
            <a:r>
              <a:rPr lang="en-US" altLang="en-US" sz="2800" smtClean="0"/>
              <a:t>Some, but most absorbed by ozone</a:t>
            </a:r>
          </a:p>
          <a:p>
            <a:pPr eaLnBrk="1" hangingPunct="1">
              <a:lnSpc>
                <a:spcPct val="90000"/>
              </a:lnSpc>
            </a:pPr>
            <a:r>
              <a:rPr lang="en-US" altLang="en-US" sz="2800" smtClean="0"/>
              <a:t>Can we get sunburned on a cloudy day?</a:t>
            </a:r>
          </a:p>
          <a:p>
            <a:pPr eaLnBrk="1" hangingPunct="1">
              <a:lnSpc>
                <a:spcPct val="90000"/>
              </a:lnSpc>
            </a:pPr>
            <a:r>
              <a:rPr lang="en-US" altLang="en-US" sz="2800" smtClean="0"/>
              <a:t>Yes, clouds are semitransparent to UV light</a:t>
            </a:r>
          </a:p>
          <a:p>
            <a:pPr eaLnBrk="1" hangingPunct="1">
              <a:lnSpc>
                <a:spcPct val="90000"/>
              </a:lnSpc>
            </a:pPr>
            <a:endParaRPr lang="en-US" altLang="en-US" sz="2800" smtClean="0"/>
          </a:p>
        </p:txBody>
      </p:sp>
      <p:pic>
        <p:nvPicPr>
          <p:cNvPr id="13318" name="Picture 6"/>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5232400" y="1981200"/>
            <a:ext cx="2641600" cy="1981200"/>
          </a:xfrm>
        </p:spPr>
      </p:pic>
      <p:pic>
        <p:nvPicPr>
          <p:cNvPr id="13319" name="Picture 7"/>
          <p:cNvPicPr>
            <a:picLocks noGrp="1" noChangeAspect="1" noChangeArrowheads="1"/>
          </p:cNvPicPr>
          <p:nvPr>
            <p:ph sz="quarter" idx="3"/>
          </p:nvPr>
        </p:nvPicPr>
        <p:blipFill>
          <a:blip r:embed="rId4" cstate="print">
            <a:extLst>
              <a:ext uri="{28A0092B-C50C-407E-A947-70E740481C1C}">
                <a14:useLocalDpi xmlns:a14="http://schemas.microsoft.com/office/drawing/2010/main" val="0"/>
              </a:ext>
            </a:extLst>
          </a:blip>
          <a:srcRect/>
          <a:stretch>
            <a:fillRect/>
          </a:stretch>
        </p:blipFill>
        <p:spPr>
          <a:xfrm>
            <a:off x="5232400" y="4114800"/>
            <a:ext cx="2641600" cy="1981200"/>
          </a:xfrm>
        </p:spPr>
      </p:pic>
    </p:spTree>
    <p:extLst>
      <p:ext uri="{BB962C8B-B14F-4D97-AF65-F5344CB8AC3E}">
        <p14:creationId xmlns:p14="http://schemas.microsoft.com/office/powerpoint/2010/main" val="3678544805"/>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2" fill="hold" nodeType="clickEffect">
                                  <p:stCondLst>
                                    <p:cond delay="0"/>
                                  </p:stCondLst>
                                  <p:childTnLst>
                                    <p:set>
                                      <p:cBhvr>
                                        <p:cTn id="6" dur="1" fill="hold">
                                          <p:stCondLst>
                                            <p:cond delay="0"/>
                                          </p:stCondLst>
                                        </p:cTn>
                                        <p:tgtEl>
                                          <p:spTgt spid="13318"/>
                                        </p:tgtEl>
                                        <p:attrNameLst>
                                          <p:attrName>style.visibility</p:attrName>
                                        </p:attrNameLst>
                                      </p:cBhvr>
                                      <p:to>
                                        <p:strVal val="visible"/>
                                      </p:to>
                                    </p:set>
                                    <p:anim calcmode="lin" valueType="num">
                                      <p:cBhvr>
                                        <p:cTn id="7" dur="500" fill="hold"/>
                                        <p:tgtEl>
                                          <p:spTgt spid="13318"/>
                                        </p:tgtEl>
                                        <p:attrNameLst>
                                          <p:attrName>ppt_x</p:attrName>
                                        </p:attrNameLst>
                                      </p:cBhvr>
                                      <p:tavLst>
                                        <p:tav tm="0">
                                          <p:val>
                                            <p:strVal val="#ppt_x+#ppt_w/2"/>
                                          </p:val>
                                        </p:tav>
                                        <p:tav tm="100000">
                                          <p:val>
                                            <p:strVal val="#ppt_x"/>
                                          </p:val>
                                        </p:tav>
                                      </p:tavLst>
                                    </p:anim>
                                    <p:anim calcmode="lin" valueType="num">
                                      <p:cBhvr>
                                        <p:cTn id="8" dur="500" fill="hold"/>
                                        <p:tgtEl>
                                          <p:spTgt spid="13318"/>
                                        </p:tgtEl>
                                        <p:attrNameLst>
                                          <p:attrName>ppt_y</p:attrName>
                                        </p:attrNameLst>
                                      </p:cBhvr>
                                      <p:tavLst>
                                        <p:tav tm="0">
                                          <p:val>
                                            <p:strVal val="#ppt_y"/>
                                          </p:val>
                                        </p:tav>
                                        <p:tav tm="100000">
                                          <p:val>
                                            <p:strVal val="#ppt_y"/>
                                          </p:val>
                                        </p:tav>
                                      </p:tavLst>
                                    </p:anim>
                                    <p:anim calcmode="lin" valueType="num">
                                      <p:cBhvr>
                                        <p:cTn id="9" dur="500" fill="hold"/>
                                        <p:tgtEl>
                                          <p:spTgt spid="13318"/>
                                        </p:tgtEl>
                                        <p:attrNameLst>
                                          <p:attrName>ppt_w</p:attrName>
                                        </p:attrNameLst>
                                      </p:cBhvr>
                                      <p:tavLst>
                                        <p:tav tm="0">
                                          <p:val>
                                            <p:fltVal val="0"/>
                                          </p:val>
                                        </p:tav>
                                        <p:tav tm="100000">
                                          <p:val>
                                            <p:strVal val="#ppt_w"/>
                                          </p:val>
                                        </p:tav>
                                      </p:tavLst>
                                    </p:anim>
                                    <p:anim calcmode="lin" valueType="num">
                                      <p:cBhvr>
                                        <p:cTn id="10" dur="500" fill="hold"/>
                                        <p:tgtEl>
                                          <p:spTgt spid="13318"/>
                                        </p:tgtEl>
                                        <p:attrNameLst>
                                          <p:attrName>ppt_h</p:attrName>
                                        </p:attrNameLst>
                                      </p:cBhvr>
                                      <p:tavLst>
                                        <p:tav tm="0">
                                          <p:val>
                                            <p:strVal val="#ppt_h"/>
                                          </p:val>
                                        </p:tav>
                                        <p:tav tm="100000">
                                          <p:val>
                                            <p:strVal val="#ppt_h"/>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17" presetClass="entr" presetSubtype="8" fill="hold" nodeType="clickEffect">
                                  <p:stCondLst>
                                    <p:cond delay="0"/>
                                  </p:stCondLst>
                                  <p:childTnLst>
                                    <p:set>
                                      <p:cBhvr>
                                        <p:cTn id="14" dur="1" fill="hold">
                                          <p:stCondLst>
                                            <p:cond delay="0"/>
                                          </p:stCondLst>
                                        </p:cTn>
                                        <p:tgtEl>
                                          <p:spTgt spid="13319"/>
                                        </p:tgtEl>
                                        <p:attrNameLst>
                                          <p:attrName>style.visibility</p:attrName>
                                        </p:attrNameLst>
                                      </p:cBhvr>
                                      <p:to>
                                        <p:strVal val="visible"/>
                                      </p:to>
                                    </p:set>
                                    <p:anim calcmode="lin" valueType="num">
                                      <p:cBhvr>
                                        <p:cTn id="15" dur="500" fill="hold"/>
                                        <p:tgtEl>
                                          <p:spTgt spid="13319"/>
                                        </p:tgtEl>
                                        <p:attrNameLst>
                                          <p:attrName>ppt_x</p:attrName>
                                        </p:attrNameLst>
                                      </p:cBhvr>
                                      <p:tavLst>
                                        <p:tav tm="0">
                                          <p:val>
                                            <p:strVal val="#ppt_x-#ppt_w/2"/>
                                          </p:val>
                                        </p:tav>
                                        <p:tav tm="100000">
                                          <p:val>
                                            <p:strVal val="#ppt_x"/>
                                          </p:val>
                                        </p:tav>
                                      </p:tavLst>
                                    </p:anim>
                                    <p:anim calcmode="lin" valueType="num">
                                      <p:cBhvr>
                                        <p:cTn id="16" dur="500" fill="hold"/>
                                        <p:tgtEl>
                                          <p:spTgt spid="13319"/>
                                        </p:tgtEl>
                                        <p:attrNameLst>
                                          <p:attrName>ppt_y</p:attrName>
                                        </p:attrNameLst>
                                      </p:cBhvr>
                                      <p:tavLst>
                                        <p:tav tm="0">
                                          <p:val>
                                            <p:strVal val="#ppt_y"/>
                                          </p:val>
                                        </p:tav>
                                        <p:tav tm="100000">
                                          <p:val>
                                            <p:strVal val="#ppt_y"/>
                                          </p:val>
                                        </p:tav>
                                      </p:tavLst>
                                    </p:anim>
                                    <p:anim calcmode="lin" valueType="num">
                                      <p:cBhvr>
                                        <p:cTn id="17" dur="500" fill="hold"/>
                                        <p:tgtEl>
                                          <p:spTgt spid="13319"/>
                                        </p:tgtEl>
                                        <p:attrNameLst>
                                          <p:attrName>ppt_w</p:attrName>
                                        </p:attrNameLst>
                                      </p:cBhvr>
                                      <p:tavLst>
                                        <p:tav tm="0">
                                          <p:val>
                                            <p:fltVal val="0"/>
                                          </p:val>
                                        </p:tav>
                                        <p:tav tm="100000">
                                          <p:val>
                                            <p:strVal val="#ppt_w"/>
                                          </p:val>
                                        </p:tav>
                                      </p:tavLst>
                                    </p:anim>
                                    <p:anim calcmode="lin" valueType="num">
                                      <p:cBhvr>
                                        <p:cTn id="18" dur="500" fill="hold"/>
                                        <p:tgtEl>
                                          <p:spTgt spid="13319"/>
                                        </p:tgtEl>
                                        <p:attrNameLst>
                                          <p:attrName>ppt_h</p:attrName>
                                        </p:attrNameLst>
                                      </p:cBhvr>
                                      <p:tavLst>
                                        <p:tav tm="0">
                                          <p:val>
                                            <p:strVal val="#ppt_h"/>
                                          </p:val>
                                        </p:tav>
                                        <p:tav tm="100000">
                                          <p:val>
                                            <p:strVal val="#ppt_h"/>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3315">
                                            <p:txEl>
                                              <p:pRg st="0" end="0"/>
                                            </p:txEl>
                                          </p:spTgt>
                                        </p:tgtEl>
                                        <p:attrNameLst>
                                          <p:attrName>style.visibility</p:attrName>
                                        </p:attrNameLst>
                                      </p:cBhvr>
                                      <p:to>
                                        <p:strVal val="visible"/>
                                      </p:to>
                                    </p:set>
                                    <p:anim calcmode="lin" valueType="num">
                                      <p:cBhvr additive="base">
                                        <p:cTn id="23" dur="500" fill="hold"/>
                                        <p:tgtEl>
                                          <p:spTgt spid="13315">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33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3315">
                                            <p:txEl>
                                              <p:pRg st="1" end="1"/>
                                            </p:txEl>
                                          </p:spTgt>
                                        </p:tgtEl>
                                        <p:attrNameLst>
                                          <p:attrName>style.visibility</p:attrName>
                                        </p:attrNameLst>
                                      </p:cBhvr>
                                      <p:to>
                                        <p:strVal val="visible"/>
                                      </p:to>
                                    </p:set>
                                    <p:anim calcmode="lin" valueType="num">
                                      <p:cBhvr additive="base">
                                        <p:cTn id="29" dur="500" fill="hold"/>
                                        <p:tgtEl>
                                          <p:spTgt spid="13315">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331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3315">
                                            <p:txEl>
                                              <p:pRg st="2" end="2"/>
                                            </p:txEl>
                                          </p:spTgt>
                                        </p:tgtEl>
                                        <p:attrNameLst>
                                          <p:attrName>style.visibility</p:attrName>
                                        </p:attrNameLst>
                                      </p:cBhvr>
                                      <p:to>
                                        <p:strVal val="visible"/>
                                      </p:to>
                                    </p:set>
                                    <p:anim calcmode="lin" valueType="num">
                                      <p:cBhvr additive="base">
                                        <p:cTn id="35" dur="500" fill="hold"/>
                                        <p:tgtEl>
                                          <p:spTgt spid="13315">
                                            <p:txEl>
                                              <p:pRg st="2" end="2"/>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331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3315">
                                            <p:txEl>
                                              <p:pRg st="3" end="3"/>
                                            </p:txEl>
                                          </p:spTgt>
                                        </p:tgtEl>
                                        <p:attrNameLst>
                                          <p:attrName>style.visibility</p:attrName>
                                        </p:attrNameLst>
                                      </p:cBhvr>
                                      <p:to>
                                        <p:strVal val="visible"/>
                                      </p:to>
                                    </p:set>
                                    <p:anim calcmode="lin" valueType="num">
                                      <p:cBhvr additive="base">
                                        <p:cTn id="41" dur="500" fill="hold"/>
                                        <p:tgtEl>
                                          <p:spTgt spid="13315">
                                            <p:txEl>
                                              <p:pRg st="3" end="3"/>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331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p" autoUpdateAnimBg="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a:xfrm>
            <a:off x="609600" y="228600"/>
            <a:ext cx="8229600" cy="762000"/>
          </a:xfrm>
          <a:noFill/>
          <a:ln/>
        </p:spPr>
        <p:txBody>
          <a:bodyPr/>
          <a:lstStyle/>
          <a:p>
            <a:pPr algn="l"/>
            <a:r>
              <a:rPr lang="en-US" b="1"/>
              <a:t>SEEING LIGHT - THE EYE</a:t>
            </a:r>
          </a:p>
        </p:txBody>
      </p:sp>
      <p:sp>
        <p:nvSpPr>
          <p:cNvPr id="77827" name="Rectangle 3"/>
          <p:cNvSpPr>
            <a:spLocks noChangeArrowheads="1"/>
          </p:cNvSpPr>
          <p:nvPr/>
        </p:nvSpPr>
        <p:spPr bwMode="auto">
          <a:xfrm>
            <a:off x="304800" y="1168400"/>
            <a:ext cx="8610600" cy="66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marL="342900" indent="-342900">
              <a:lnSpc>
                <a:spcPct val="126000"/>
              </a:lnSpc>
              <a:spcBef>
                <a:spcPct val="20000"/>
              </a:spcBef>
              <a:buFontTx/>
              <a:buChar char="•"/>
            </a:pPr>
            <a:r>
              <a:rPr lang="en-US" sz="3000" u="sng"/>
              <a:t>Cornea</a:t>
            </a:r>
            <a:r>
              <a:rPr lang="en-US" sz="3000"/>
              <a:t> - </a:t>
            </a:r>
          </a:p>
        </p:txBody>
      </p:sp>
      <p:sp>
        <p:nvSpPr>
          <p:cNvPr id="77828" name="Rectangle 4"/>
          <p:cNvSpPr>
            <a:spLocks noChangeArrowheads="1"/>
          </p:cNvSpPr>
          <p:nvPr/>
        </p:nvSpPr>
        <p:spPr bwMode="auto">
          <a:xfrm>
            <a:off x="2108200" y="1168400"/>
            <a:ext cx="86106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marL="342900" indent="-342900">
              <a:lnSpc>
                <a:spcPct val="126000"/>
              </a:lnSpc>
              <a:spcBef>
                <a:spcPct val="20000"/>
              </a:spcBef>
            </a:pPr>
            <a:r>
              <a:rPr lang="en-US" sz="3000"/>
              <a:t>does most of the focusing</a:t>
            </a:r>
          </a:p>
        </p:txBody>
      </p:sp>
      <p:sp>
        <p:nvSpPr>
          <p:cNvPr id="77829" name="Rectangle 5"/>
          <p:cNvSpPr>
            <a:spLocks noChangeArrowheads="1"/>
          </p:cNvSpPr>
          <p:nvPr/>
        </p:nvSpPr>
        <p:spPr bwMode="auto">
          <a:xfrm>
            <a:off x="304800" y="1841500"/>
            <a:ext cx="8610600"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marL="342900" indent="-342900">
              <a:lnSpc>
                <a:spcPct val="126000"/>
              </a:lnSpc>
              <a:spcBef>
                <a:spcPct val="20000"/>
              </a:spcBef>
              <a:buFontTx/>
              <a:buChar char="•"/>
            </a:pPr>
            <a:r>
              <a:rPr lang="en-US" sz="3000" u="sng"/>
              <a:t>Iris</a:t>
            </a:r>
            <a:r>
              <a:rPr lang="en-US" sz="3000"/>
              <a:t> -</a:t>
            </a:r>
          </a:p>
        </p:txBody>
      </p:sp>
      <p:sp>
        <p:nvSpPr>
          <p:cNvPr id="77830" name="Rectangle 6"/>
          <p:cNvSpPr>
            <a:spLocks noChangeArrowheads="1"/>
          </p:cNvSpPr>
          <p:nvPr/>
        </p:nvSpPr>
        <p:spPr bwMode="auto">
          <a:xfrm>
            <a:off x="304800" y="2501900"/>
            <a:ext cx="8610600" cy="774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marL="342900" indent="-342900">
              <a:lnSpc>
                <a:spcPct val="126000"/>
              </a:lnSpc>
              <a:spcBef>
                <a:spcPct val="20000"/>
              </a:spcBef>
              <a:buFontTx/>
              <a:buChar char="•"/>
            </a:pPr>
            <a:r>
              <a:rPr lang="en-US" sz="3000" u="sng"/>
              <a:t>Pupil</a:t>
            </a:r>
            <a:r>
              <a:rPr lang="en-US" sz="3000"/>
              <a:t> -</a:t>
            </a:r>
          </a:p>
        </p:txBody>
      </p:sp>
      <p:sp>
        <p:nvSpPr>
          <p:cNvPr id="77831" name="Rectangle 7"/>
          <p:cNvSpPr>
            <a:spLocks noChangeArrowheads="1"/>
          </p:cNvSpPr>
          <p:nvPr/>
        </p:nvSpPr>
        <p:spPr bwMode="auto">
          <a:xfrm>
            <a:off x="1473200" y="1841500"/>
            <a:ext cx="86106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marL="342900" indent="-342900">
              <a:lnSpc>
                <a:spcPct val="126000"/>
              </a:lnSpc>
              <a:spcBef>
                <a:spcPct val="20000"/>
              </a:spcBef>
            </a:pPr>
            <a:r>
              <a:rPr lang="en-US" sz="3000"/>
              <a:t>has the eye color and controls light intensity</a:t>
            </a:r>
          </a:p>
        </p:txBody>
      </p:sp>
      <p:sp>
        <p:nvSpPr>
          <p:cNvPr id="77832" name="Rectangle 8"/>
          <p:cNvSpPr>
            <a:spLocks noChangeArrowheads="1"/>
          </p:cNvSpPr>
          <p:nvPr/>
        </p:nvSpPr>
        <p:spPr bwMode="auto">
          <a:xfrm>
            <a:off x="304800" y="3175000"/>
            <a:ext cx="8610600" cy="78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marL="342900" indent="-342900">
              <a:lnSpc>
                <a:spcPct val="126000"/>
              </a:lnSpc>
              <a:spcBef>
                <a:spcPct val="20000"/>
              </a:spcBef>
              <a:buFontTx/>
              <a:buChar char="•"/>
            </a:pPr>
            <a:r>
              <a:rPr lang="en-US" sz="3000" u="sng"/>
              <a:t>Lens</a:t>
            </a:r>
            <a:r>
              <a:rPr lang="en-US" sz="3000"/>
              <a:t> -</a:t>
            </a:r>
          </a:p>
        </p:txBody>
      </p:sp>
      <p:sp>
        <p:nvSpPr>
          <p:cNvPr id="77833" name="Rectangle 9"/>
          <p:cNvSpPr>
            <a:spLocks noChangeArrowheads="1"/>
          </p:cNvSpPr>
          <p:nvPr/>
        </p:nvSpPr>
        <p:spPr bwMode="auto">
          <a:xfrm>
            <a:off x="1790700" y="2501900"/>
            <a:ext cx="8610600" cy="698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marL="342900" indent="-342900">
              <a:lnSpc>
                <a:spcPct val="126000"/>
              </a:lnSpc>
              <a:spcBef>
                <a:spcPct val="20000"/>
              </a:spcBef>
            </a:pPr>
            <a:r>
              <a:rPr lang="en-US" sz="3000"/>
              <a:t>the hole in the eye   </a:t>
            </a:r>
            <a:r>
              <a:rPr lang="en-US" sz="3000" i="1"/>
              <a:t>(red eye demo)</a:t>
            </a:r>
          </a:p>
        </p:txBody>
      </p:sp>
      <p:sp>
        <p:nvSpPr>
          <p:cNvPr id="77834" name="Rectangle 10"/>
          <p:cNvSpPr>
            <a:spLocks noChangeArrowheads="1"/>
          </p:cNvSpPr>
          <p:nvPr/>
        </p:nvSpPr>
        <p:spPr bwMode="auto">
          <a:xfrm>
            <a:off x="1701800" y="3175000"/>
            <a:ext cx="86106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marL="342900" indent="-342900">
              <a:lnSpc>
                <a:spcPct val="126000"/>
              </a:lnSpc>
              <a:spcBef>
                <a:spcPct val="20000"/>
              </a:spcBef>
            </a:pPr>
            <a:r>
              <a:rPr lang="en-US" sz="3000"/>
              <a:t>does remainder of focusing</a:t>
            </a:r>
          </a:p>
        </p:txBody>
      </p:sp>
      <p:sp>
        <p:nvSpPr>
          <p:cNvPr id="77835" name="Rectangle 11"/>
          <p:cNvSpPr>
            <a:spLocks noChangeArrowheads="1"/>
          </p:cNvSpPr>
          <p:nvPr/>
        </p:nvSpPr>
        <p:spPr bwMode="auto">
          <a:xfrm>
            <a:off x="304800" y="3835400"/>
            <a:ext cx="8610600" cy="73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marL="342900" indent="-342900">
              <a:lnSpc>
                <a:spcPct val="126000"/>
              </a:lnSpc>
              <a:spcBef>
                <a:spcPct val="20000"/>
              </a:spcBef>
              <a:buFontTx/>
              <a:buChar char="•"/>
            </a:pPr>
            <a:r>
              <a:rPr lang="en-US" sz="3000" u="sng"/>
              <a:t>Retina</a:t>
            </a:r>
            <a:r>
              <a:rPr lang="en-US" sz="3000"/>
              <a:t> -</a:t>
            </a:r>
          </a:p>
        </p:txBody>
      </p:sp>
      <p:sp>
        <p:nvSpPr>
          <p:cNvPr id="77836" name="Rectangle 12"/>
          <p:cNvSpPr>
            <a:spLocks noChangeArrowheads="1"/>
          </p:cNvSpPr>
          <p:nvPr/>
        </p:nvSpPr>
        <p:spPr bwMode="auto">
          <a:xfrm>
            <a:off x="1955800" y="3835400"/>
            <a:ext cx="86106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marL="342900" indent="-342900">
              <a:lnSpc>
                <a:spcPct val="126000"/>
              </a:lnSpc>
              <a:spcBef>
                <a:spcPct val="20000"/>
              </a:spcBef>
            </a:pPr>
            <a:r>
              <a:rPr lang="en-US" sz="3000"/>
              <a:t>location of light sensors, has rods and cones</a:t>
            </a:r>
          </a:p>
        </p:txBody>
      </p:sp>
      <p:sp>
        <p:nvSpPr>
          <p:cNvPr id="77837" name="Rectangle 13"/>
          <p:cNvSpPr>
            <a:spLocks noChangeArrowheads="1"/>
          </p:cNvSpPr>
          <p:nvPr/>
        </p:nvSpPr>
        <p:spPr bwMode="auto">
          <a:xfrm>
            <a:off x="304800" y="5181600"/>
            <a:ext cx="79248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marL="342900" indent="-342900">
              <a:lnSpc>
                <a:spcPct val="126000"/>
              </a:lnSpc>
              <a:spcBef>
                <a:spcPct val="20000"/>
              </a:spcBef>
              <a:buFontTx/>
              <a:buChar char="•"/>
            </a:pPr>
            <a:r>
              <a:rPr lang="en-US" sz="3000" u="sng"/>
              <a:t>Blind spot</a:t>
            </a:r>
            <a:r>
              <a:rPr lang="en-US" sz="3000"/>
              <a:t> -</a:t>
            </a:r>
          </a:p>
        </p:txBody>
      </p:sp>
      <p:sp>
        <p:nvSpPr>
          <p:cNvPr id="77838" name="Rectangle 14"/>
          <p:cNvSpPr>
            <a:spLocks noChangeArrowheads="1"/>
          </p:cNvSpPr>
          <p:nvPr/>
        </p:nvSpPr>
        <p:spPr bwMode="auto">
          <a:xfrm>
            <a:off x="304800" y="4508500"/>
            <a:ext cx="8610600" cy="67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marL="342900" indent="-342900">
              <a:lnSpc>
                <a:spcPct val="126000"/>
              </a:lnSpc>
              <a:spcBef>
                <a:spcPct val="20000"/>
              </a:spcBef>
              <a:buFontTx/>
              <a:buChar char="•"/>
            </a:pPr>
            <a:r>
              <a:rPr lang="en-US" sz="3000" u="sng"/>
              <a:t>Fovea</a:t>
            </a:r>
            <a:r>
              <a:rPr lang="en-US" sz="3000"/>
              <a:t> - </a:t>
            </a:r>
          </a:p>
        </p:txBody>
      </p:sp>
      <p:sp>
        <p:nvSpPr>
          <p:cNvPr id="77839" name="Rectangle 15"/>
          <p:cNvSpPr>
            <a:spLocks noChangeArrowheads="1"/>
          </p:cNvSpPr>
          <p:nvPr/>
        </p:nvSpPr>
        <p:spPr bwMode="auto">
          <a:xfrm>
            <a:off x="1905000" y="4495800"/>
            <a:ext cx="86106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marL="342900" indent="-342900">
              <a:lnSpc>
                <a:spcPct val="126000"/>
              </a:lnSpc>
              <a:spcBef>
                <a:spcPct val="20000"/>
              </a:spcBef>
            </a:pPr>
            <a:r>
              <a:rPr lang="en-US" sz="3000"/>
              <a:t>center of vision, predominantly cones</a:t>
            </a:r>
          </a:p>
        </p:txBody>
      </p:sp>
      <p:sp>
        <p:nvSpPr>
          <p:cNvPr id="77840" name="Rectangle 16"/>
          <p:cNvSpPr>
            <a:spLocks noChangeArrowheads="1"/>
          </p:cNvSpPr>
          <p:nvPr/>
        </p:nvSpPr>
        <p:spPr bwMode="auto">
          <a:xfrm>
            <a:off x="2527300" y="5181600"/>
            <a:ext cx="86106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marL="342900" indent="-342900">
              <a:lnSpc>
                <a:spcPct val="126000"/>
              </a:lnSpc>
              <a:spcBef>
                <a:spcPct val="20000"/>
              </a:spcBef>
            </a:pPr>
            <a:r>
              <a:rPr lang="en-US" sz="3000"/>
              <a:t>optic nerve exit, no light sensors</a:t>
            </a:r>
          </a:p>
          <a:p>
            <a:pPr marL="342900" indent="-342900">
              <a:lnSpc>
                <a:spcPct val="126000"/>
              </a:lnSpc>
              <a:spcBef>
                <a:spcPct val="20000"/>
              </a:spcBef>
            </a:pPr>
            <a:r>
              <a:rPr lang="en-US" sz="3000"/>
              <a:t>    </a:t>
            </a:r>
          </a:p>
        </p:txBody>
      </p:sp>
    </p:spTree>
    <p:extLst>
      <p:ext uri="{BB962C8B-B14F-4D97-AF65-F5344CB8AC3E}">
        <p14:creationId xmlns:p14="http://schemas.microsoft.com/office/powerpoint/2010/main" val="256937138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288" fill="hold" grpId="0" nodeType="clickEffect">
                                  <p:stCondLst>
                                    <p:cond delay="0"/>
                                  </p:stCondLst>
                                  <p:childTnLst>
                                    <p:set>
                                      <p:cBhvr>
                                        <p:cTn id="6" dur="1" fill="hold">
                                          <p:stCondLst>
                                            <p:cond delay="0"/>
                                          </p:stCondLst>
                                        </p:cTn>
                                        <p:tgtEl>
                                          <p:spTgt spid="77827"/>
                                        </p:tgtEl>
                                        <p:attrNameLst>
                                          <p:attrName>style.visibility</p:attrName>
                                        </p:attrNameLst>
                                      </p:cBhvr>
                                      <p:to>
                                        <p:strVal val="visible"/>
                                      </p:to>
                                    </p:set>
                                    <p:anim calcmode="lin" valueType="num">
                                      <p:cBhvr>
                                        <p:cTn id="7" dur="500" fill="hold"/>
                                        <p:tgtEl>
                                          <p:spTgt spid="77827"/>
                                        </p:tgtEl>
                                        <p:attrNameLst>
                                          <p:attrName>ppt_w</p:attrName>
                                        </p:attrNameLst>
                                      </p:cBhvr>
                                      <p:tavLst>
                                        <p:tav tm="0">
                                          <p:val>
                                            <p:strVal val="4/3*#ppt_w"/>
                                          </p:val>
                                        </p:tav>
                                        <p:tav tm="100000">
                                          <p:val>
                                            <p:strVal val="#ppt_w"/>
                                          </p:val>
                                        </p:tav>
                                      </p:tavLst>
                                    </p:anim>
                                    <p:anim calcmode="lin" valueType="num">
                                      <p:cBhvr>
                                        <p:cTn id="8" dur="500" fill="hold"/>
                                        <p:tgtEl>
                                          <p:spTgt spid="77827"/>
                                        </p:tgtEl>
                                        <p:attrNameLst>
                                          <p:attrName>ppt_h</p:attrName>
                                        </p:attrNameLst>
                                      </p:cBhvr>
                                      <p:tavLst>
                                        <p:tav tm="0">
                                          <p:val>
                                            <p:strVal val="4/3*#ppt_h"/>
                                          </p:val>
                                        </p:tav>
                                        <p:tav tm="100000">
                                          <p:val>
                                            <p:strVal val="#ppt_h"/>
                                          </p:val>
                                        </p:tav>
                                      </p:tavLst>
                                    </p:anim>
                                  </p:childTnLst>
                                  <p:subTnLst>
                                    <p:animClr clrSpc="rgb" dir="cw">
                                      <p:cBhvr override="childStyle">
                                        <p:cTn dur="1" fill="hold" display="0" masterRel="nextClick" afterEffect="1"/>
                                        <p:tgtEl>
                                          <p:spTgt spid="77827"/>
                                        </p:tgtEl>
                                        <p:attrNameLst>
                                          <p:attrName>ppt_c</p:attrName>
                                        </p:attrNameLst>
                                      </p:cBhvr>
                                      <p:to>
                                        <a:schemeClr val="tx2"/>
                                      </p:to>
                                    </p:animClr>
                                  </p:sub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288" fill="hold" grpId="0" nodeType="clickEffect">
                                  <p:stCondLst>
                                    <p:cond delay="0"/>
                                  </p:stCondLst>
                                  <p:childTnLst>
                                    <p:set>
                                      <p:cBhvr>
                                        <p:cTn id="12" dur="1" fill="hold">
                                          <p:stCondLst>
                                            <p:cond delay="0"/>
                                          </p:stCondLst>
                                        </p:cTn>
                                        <p:tgtEl>
                                          <p:spTgt spid="77828"/>
                                        </p:tgtEl>
                                        <p:attrNameLst>
                                          <p:attrName>style.visibility</p:attrName>
                                        </p:attrNameLst>
                                      </p:cBhvr>
                                      <p:to>
                                        <p:strVal val="visible"/>
                                      </p:to>
                                    </p:set>
                                    <p:anim calcmode="lin" valueType="num">
                                      <p:cBhvr>
                                        <p:cTn id="13" dur="500" fill="hold"/>
                                        <p:tgtEl>
                                          <p:spTgt spid="77828"/>
                                        </p:tgtEl>
                                        <p:attrNameLst>
                                          <p:attrName>ppt_w</p:attrName>
                                        </p:attrNameLst>
                                      </p:cBhvr>
                                      <p:tavLst>
                                        <p:tav tm="0">
                                          <p:val>
                                            <p:strVal val="4/3*#ppt_w"/>
                                          </p:val>
                                        </p:tav>
                                        <p:tav tm="100000">
                                          <p:val>
                                            <p:strVal val="#ppt_w"/>
                                          </p:val>
                                        </p:tav>
                                      </p:tavLst>
                                    </p:anim>
                                    <p:anim calcmode="lin" valueType="num">
                                      <p:cBhvr>
                                        <p:cTn id="14" dur="500" fill="hold"/>
                                        <p:tgtEl>
                                          <p:spTgt spid="77828"/>
                                        </p:tgtEl>
                                        <p:attrNameLst>
                                          <p:attrName>ppt_h</p:attrName>
                                        </p:attrNameLst>
                                      </p:cBhvr>
                                      <p:tavLst>
                                        <p:tav tm="0">
                                          <p:val>
                                            <p:strVal val="4/3*#ppt_h"/>
                                          </p:val>
                                        </p:tav>
                                        <p:tav tm="100000">
                                          <p:val>
                                            <p:strVal val="#ppt_h"/>
                                          </p:val>
                                        </p:tav>
                                      </p:tavLst>
                                    </p:anim>
                                  </p:childTnLst>
                                  <p:subTnLst>
                                    <p:animClr clrSpc="rgb" dir="cw">
                                      <p:cBhvr override="childStyle">
                                        <p:cTn dur="1" fill="hold" display="0" masterRel="nextClick" afterEffect="1"/>
                                        <p:tgtEl>
                                          <p:spTgt spid="77828"/>
                                        </p:tgtEl>
                                        <p:attrNameLst>
                                          <p:attrName>ppt_c</p:attrName>
                                        </p:attrNameLst>
                                      </p:cBhvr>
                                      <p:to>
                                        <a:schemeClr val="tx2"/>
                                      </p:to>
                                    </p:animClr>
                                  </p:subTnLst>
                                </p:cTn>
                              </p:par>
                            </p:childTnLst>
                          </p:cTn>
                        </p:par>
                      </p:childTnLst>
                    </p:cTn>
                  </p:par>
                  <p:par>
                    <p:cTn id="15" fill="hold" nodeType="clickPar">
                      <p:stCondLst>
                        <p:cond delay="indefinite"/>
                      </p:stCondLst>
                      <p:childTnLst>
                        <p:par>
                          <p:cTn id="16" fill="hold" nodeType="withGroup">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7829"/>
                                        </p:tgtEl>
                                        <p:attrNameLst>
                                          <p:attrName>style.visibility</p:attrName>
                                        </p:attrNameLst>
                                      </p:cBhvr>
                                      <p:to>
                                        <p:strVal val="visible"/>
                                      </p:to>
                                    </p:set>
                                    <p:anim calcmode="lin" valueType="num">
                                      <p:cBhvr>
                                        <p:cTn id="19" dur="500" fill="hold"/>
                                        <p:tgtEl>
                                          <p:spTgt spid="77829"/>
                                        </p:tgtEl>
                                        <p:attrNameLst>
                                          <p:attrName>ppt_w</p:attrName>
                                        </p:attrNameLst>
                                      </p:cBhvr>
                                      <p:tavLst>
                                        <p:tav tm="0">
                                          <p:val>
                                            <p:fltVal val="0"/>
                                          </p:val>
                                        </p:tav>
                                        <p:tav tm="100000">
                                          <p:val>
                                            <p:strVal val="#ppt_w"/>
                                          </p:val>
                                        </p:tav>
                                      </p:tavLst>
                                    </p:anim>
                                    <p:anim calcmode="lin" valueType="num">
                                      <p:cBhvr>
                                        <p:cTn id="20" dur="500" fill="hold"/>
                                        <p:tgtEl>
                                          <p:spTgt spid="77829"/>
                                        </p:tgtEl>
                                        <p:attrNameLst>
                                          <p:attrName>ppt_h</p:attrName>
                                        </p:attrNameLst>
                                      </p:cBhvr>
                                      <p:tavLst>
                                        <p:tav tm="0">
                                          <p:val>
                                            <p:fltVal val="0"/>
                                          </p:val>
                                        </p:tav>
                                        <p:tav tm="100000">
                                          <p:val>
                                            <p:strVal val="#ppt_h"/>
                                          </p:val>
                                        </p:tav>
                                      </p:tavLst>
                                    </p:anim>
                                  </p:childTnLst>
                                  <p:subTnLst>
                                    <p:animClr clrSpc="rgb" dir="cw">
                                      <p:cBhvr override="childStyle">
                                        <p:cTn dur="1" fill="hold" display="0" masterRel="nextClick" afterEffect="1"/>
                                        <p:tgtEl>
                                          <p:spTgt spid="77829"/>
                                        </p:tgtEl>
                                        <p:attrNameLst>
                                          <p:attrName>ppt_c</p:attrName>
                                        </p:attrNameLst>
                                      </p:cBhvr>
                                      <p:to>
                                        <a:schemeClr val="tx2"/>
                                      </p:to>
                                    </p:animClr>
                                  </p:subTnLst>
                                </p:cTn>
                              </p:par>
                            </p:childTnLst>
                          </p:cTn>
                        </p:par>
                      </p:childTnLst>
                    </p:cTn>
                  </p:par>
                  <p:par>
                    <p:cTn id="21" fill="hold" nodeType="clickPar">
                      <p:stCondLst>
                        <p:cond delay="indefinite"/>
                      </p:stCondLst>
                      <p:childTnLst>
                        <p:par>
                          <p:cTn id="22" fill="hold" nodeType="withGroup">
                            <p:stCondLst>
                              <p:cond delay="0"/>
                            </p:stCondLst>
                            <p:childTnLst>
                              <p:par>
                                <p:cTn id="23" presetID="23" presetClass="entr" presetSubtype="288" fill="hold" grpId="0" nodeType="clickEffect">
                                  <p:stCondLst>
                                    <p:cond delay="0"/>
                                  </p:stCondLst>
                                  <p:childTnLst>
                                    <p:set>
                                      <p:cBhvr>
                                        <p:cTn id="24" dur="1" fill="hold">
                                          <p:stCondLst>
                                            <p:cond delay="0"/>
                                          </p:stCondLst>
                                        </p:cTn>
                                        <p:tgtEl>
                                          <p:spTgt spid="77831"/>
                                        </p:tgtEl>
                                        <p:attrNameLst>
                                          <p:attrName>style.visibility</p:attrName>
                                        </p:attrNameLst>
                                      </p:cBhvr>
                                      <p:to>
                                        <p:strVal val="visible"/>
                                      </p:to>
                                    </p:set>
                                    <p:anim calcmode="lin" valueType="num">
                                      <p:cBhvr>
                                        <p:cTn id="25" dur="500" fill="hold"/>
                                        <p:tgtEl>
                                          <p:spTgt spid="77831"/>
                                        </p:tgtEl>
                                        <p:attrNameLst>
                                          <p:attrName>ppt_w</p:attrName>
                                        </p:attrNameLst>
                                      </p:cBhvr>
                                      <p:tavLst>
                                        <p:tav tm="0">
                                          <p:val>
                                            <p:strVal val="4/3*#ppt_w"/>
                                          </p:val>
                                        </p:tav>
                                        <p:tav tm="100000">
                                          <p:val>
                                            <p:strVal val="#ppt_w"/>
                                          </p:val>
                                        </p:tav>
                                      </p:tavLst>
                                    </p:anim>
                                    <p:anim calcmode="lin" valueType="num">
                                      <p:cBhvr>
                                        <p:cTn id="26" dur="500" fill="hold"/>
                                        <p:tgtEl>
                                          <p:spTgt spid="77831"/>
                                        </p:tgtEl>
                                        <p:attrNameLst>
                                          <p:attrName>ppt_h</p:attrName>
                                        </p:attrNameLst>
                                      </p:cBhvr>
                                      <p:tavLst>
                                        <p:tav tm="0">
                                          <p:val>
                                            <p:strVal val="4/3*#ppt_h"/>
                                          </p:val>
                                        </p:tav>
                                        <p:tav tm="100000">
                                          <p:val>
                                            <p:strVal val="#ppt_h"/>
                                          </p:val>
                                        </p:tav>
                                      </p:tavLst>
                                    </p:anim>
                                  </p:childTnLst>
                                  <p:subTnLst>
                                    <p:animClr clrSpc="rgb" dir="cw">
                                      <p:cBhvr override="childStyle">
                                        <p:cTn dur="1" fill="hold" display="0" masterRel="nextClick" afterEffect="1"/>
                                        <p:tgtEl>
                                          <p:spTgt spid="77831"/>
                                        </p:tgtEl>
                                        <p:attrNameLst>
                                          <p:attrName>ppt_c</p:attrName>
                                        </p:attrNameLst>
                                      </p:cBhvr>
                                      <p:to>
                                        <a:schemeClr val="tx2"/>
                                      </p:to>
                                    </p:animClr>
                                  </p:subTnLst>
                                </p:cTn>
                              </p:par>
                            </p:childTnLst>
                          </p:cTn>
                        </p:par>
                      </p:childTnLst>
                    </p:cTn>
                  </p:par>
                  <p:par>
                    <p:cTn id="27" fill="hold" nodeType="clickPar">
                      <p:stCondLst>
                        <p:cond delay="indefinite"/>
                      </p:stCondLst>
                      <p:childTnLst>
                        <p:par>
                          <p:cTn id="28" fill="hold" nodeType="withGroup">
                            <p:stCondLst>
                              <p:cond delay="0"/>
                            </p:stCondLst>
                            <p:childTnLst>
                              <p:par>
                                <p:cTn id="29" presetID="23" presetClass="entr" presetSubtype="288" fill="hold" grpId="0" nodeType="clickEffect">
                                  <p:stCondLst>
                                    <p:cond delay="0"/>
                                  </p:stCondLst>
                                  <p:childTnLst>
                                    <p:set>
                                      <p:cBhvr>
                                        <p:cTn id="30" dur="1" fill="hold">
                                          <p:stCondLst>
                                            <p:cond delay="0"/>
                                          </p:stCondLst>
                                        </p:cTn>
                                        <p:tgtEl>
                                          <p:spTgt spid="77830"/>
                                        </p:tgtEl>
                                        <p:attrNameLst>
                                          <p:attrName>style.visibility</p:attrName>
                                        </p:attrNameLst>
                                      </p:cBhvr>
                                      <p:to>
                                        <p:strVal val="visible"/>
                                      </p:to>
                                    </p:set>
                                    <p:anim calcmode="lin" valueType="num">
                                      <p:cBhvr>
                                        <p:cTn id="31" dur="500" fill="hold"/>
                                        <p:tgtEl>
                                          <p:spTgt spid="77830"/>
                                        </p:tgtEl>
                                        <p:attrNameLst>
                                          <p:attrName>ppt_w</p:attrName>
                                        </p:attrNameLst>
                                      </p:cBhvr>
                                      <p:tavLst>
                                        <p:tav tm="0">
                                          <p:val>
                                            <p:strVal val="4/3*#ppt_w"/>
                                          </p:val>
                                        </p:tav>
                                        <p:tav tm="100000">
                                          <p:val>
                                            <p:strVal val="#ppt_w"/>
                                          </p:val>
                                        </p:tav>
                                      </p:tavLst>
                                    </p:anim>
                                    <p:anim calcmode="lin" valueType="num">
                                      <p:cBhvr>
                                        <p:cTn id="32" dur="500" fill="hold"/>
                                        <p:tgtEl>
                                          <p:spTgt spid="77830"/>
                                        </p:tgtEl>
                                        <p:attrNameLst>
                                          <p:attrName>ppt_h</p:attrName>
                                        </p:attrNameLst>
                                      </p:cBhvr>
                                      <p:tavLst>
                                        <p:tav tm="0">
                                          <p:val>
                                            <p:strVal val="4/3*#ppt_h"/>
                                          </p:val>
                                        </p:tav>
                                        <p:tav tm="100000">
                                          <p:val>
                                            <p:strVal val="#ppt_h"/>
                                          </p:val>
                                        </p:tav>
                                      </p:tavLst>
                                    </p:anim>
                                  </p:childTnLst>
                                  <p:subTnLst>
                                    <p:animClr clrSpc="rgb" dir="cw">
                                      <p:cBhvr override="childStyle">
                                        <p:cTn dur="1" fill="hold" display="0" masterRel="nextClick" afterEffect="1"/>
                                        <p:tgtEl>
                                          <p:spTgt spid="77830"/>
                                        </p:tgtEl>
                                        <p:attrNameLst>
                                          <p:attrName>ppt_c</p:attrName>
                                        </p:attrNameLst>
                                      </p:cBhvr>
                                      <p:to>
                                        <a:schemeClr val="tx2"/>
                                      </p:to>
                                    </p:animClr>
                                  </p:subTnLst>
                                </p:cTn>
                              </p:par>
                            </p:childTnLst>
                          </p:cTn>
                        </p:par>
                      </p:childTnLst>
                    </p:cTn>
                  </p:par>
                  <p:par>
                    <p:cTn id="33" fill="hold" nodeType="clickPar">
                      <p:stCondLst>
                        <p:cond delay="indefinite"/>
                      </p:stCondLst>
                      <p:childTnLst>
                        <p:par>
                          <p:cTn id="34" fill="hold" nodeType="withGroup">
                            <p:stCondLst>
                              <p:cond delay="0"/>
                            </p:stCondLst>
                            <p:childTnLst>
                              <p:par>
                                <p:cTn id="35" presetID="23" presetClass="entr" presetSubtype="288" fill="hold" grpId="0" nodeType="clickEffect">
                                  <p:stCondLst>
                                    <p:cond delay="0"/>
                                  </p:stCondLst>
                                  <p:childTnLst>
                                    <p:set>
                                      <p:cBhvr>
                                        <p:cTn id="36" dur="1" fill="hold">
                                          <p:stCondLst>
                                            <p:cond delay="0"/>
                                          </p:stCondLst>
                                        </p:cTn>
                                        <p:tgtEl>
                                          <p:spTgt spid="77833"/>
                                        </p:tgtEl>
                                        <p:attrNameLst>
                                          <p:attrName>style.visibility</p:attrName>
                                        </p:attrNameLst>
                                      </p:cBhvr>
                                      <p:to>
                                        <p:strVal val="visible"/>
                                      </p:to>
                                    </p:set>
                                    <p:anim calcmode="lin" valueType="num">
                                      <p:cBhvr>
                                        <p:cTn id="37" dur="500" fill="hold"/>
                                        <p:tgtEl>
                                          <p:spTgt spid="77833"/>
                                        </p:tgtEl>
                                        <p:attrNameLst>
                                          <p:attrName>ppt_w</p:attrName>
                                        </p:attrNameLst>
                                      </p:cBhvr>
                                      <p:tavLst>
                                        <p:tav tm="0">
                                          <p:val>
                                            <p:strVal val="4/3*#ppt_w"/>
                                          </p:val>
                                        </p:tav>
                                        <p:tav tm="100000">
                                          <p:val>
                                            <p:strVal val="#ppt_w"/>
                                          </p:val>
                                        </p:tav>
                                      </p:tavLst>
                                    </p:anim>
                                    <p:anim calcmode="lin" valueType="num">
                                      <p:cBhvr>
                                        <p:cTn id="38" dur="500" fill="hold"/>
                                        <p:tgtEl>
                                          <p:spTgt spid="77833"/>
                                        </p:tgtEl>
                                        <p:attrNameLst>
                                          <p:attrName>ppt_h</p:attrName>
                                        </p:attrNameLst>
                                      </p:cBhvr>
                                      <p:tavLst>
                                        <p:tav tm="0">
                                          <p:val>
                                            <p:strVal val="4/3*#ppt_h"/>
                                          </p:val>
                                        </p:tav>
                                        <p:tav tm="100000">
                                          <p:val>
                                            <p:strVal val="#ppt_h"/>
                                          </p:val>
                                        </p:tav>
                                      </p:tavLst>
                                    </p:anim>
                                  </p:childTnLst>
                                  <p:subTnLst>
                                    <p:animClr clrSpc="rgb" dir="cw">
                                      <p:cBhvr override="childStyle">
                                        <p:cTn dur="1" fill="hold" display="0" masterRel="nextClick" afterEffect="1"/>
                                        <p:tgtEl>
                                          <p:spTgt spid="77833"/>
                                        </p:tgtEl>
                                        <p:attrNameLst>
                                          <p:attrName>ppt_c</p:attrName>
                                        </p:attrNameLst>
                                      </p:cBhvr>
                                      <p:to>
                                        <a:schemeClr val="tx2"/>
                                      </p:to>
                                    </p:animClr>
                                  </p:subTnLst>
                                </p:cTn>
                              </p:par>
                            </p:childTnLst>
                          </p:cTn>
                        </p:par>
                      </p:childTnLst>
                    </p:cTn>
                  </p:par>
                  <p:par>
                    <p:cTn id="39" fill="hold" nodeType="clickPar">
                      <p:stCondLst>
                        <p:cond delay="indefinite"/>
                      </p:stCondLst>
                      <p:childTnLst>
                        <p:par>
                          <p:cTn id="40" fill="hold" nodeType="withGroup">
                            <p:stCondLst>
                              <p:cond delay="0"/>
                            </p:stCondLst>
                            <p:childTnLst>
                              <p:par>
                                <p:cTn id="41" presetID="23" presetClass="entr" presetSubtype="288" fill="hold" grpId="0" nodeType="clickEffect">
                                  <p:stCondLst>
                                    <p:cond delay="0"/>
                                  </p:stCondLst>
                                  <p:childTnLst>
                                    <p:set>
                                      <p:cBhvr>
                                        <p:cTn id="42" dur="1" fill="hold">
                                          <p:stCondLst>
                                            <p:cond delay="0"/>
                                          </p:stCondLst>
                                        </p:cTn>
                                        <p:tgtEl>
                                          <p:spTgt spid="77832"/>
                                        </p:tgtEl>
                                        <p:attrNameLst>
                                          <p:attrName>style.visibility</p:attrName>
                                        </p:attrNameLst>
                                      </p:cBhvr>
                                      <p:to>
                                        <p:strVal val="visible"/>
                                      </p:to>
                                    </p:set>
                                    <p:anim calcmode="lin" valueType="num">
                                      <p:cBhvr>
                                        <p:cTn id="43" dur="500" fill="hold"/>
                                        <p:tgtEl>
                                          <p:spTgt spid="77832"/>
                                        </p:tgtEl>
                                        <p:attrNameLst>
                                          <p:attrName>ppt_w</p:attrName>
                                        </p:attrNameLst>
                                      </p:cBhvr>
                                      <p:tavLst>
                                        <p:tav tm="0">
                                          <p:val>
                                            <p:strVal val="4/3*#ppt_w"/>
                                          </p:val>
                                        </p:tav>
                                        <p:tav tm="100000">
                                          <p:val>
                                            <p:strVal val="#ppt_w"/>
                                          </p:val>
                                        </p:tav>
                                      </p:tavLst>
                                    </p:anim>
                                    <p:anim calcmode="lin" valueType="num">
                                      <p:cBhvr>
                                        <p:cTn id="44" dur="500" fill="hold"/>
                                        <p:tgtEl>
                                          <p:spTgt spid="77832"/>
                                        </p:tgtEl>
                                        <p:attrNameLst>
                                          <p:attrName>ppt_h</p:attrName>
                                        </p:attrNameLst>
                                      </p:cBhvr>
                                      <p:tavLst>
                                        <p:tav tm="0">
                                          <p:val>
                                            <p:strVal val="4/3*#ppt_h"/>
                                          </p:val>
                                        </p:tav>
                                        <p:tav tm="100000">
                                          <p:val>
                                            <p:strVal val="#ppt_h"/>
                                          </p:val>
                                        </p:tav>
                                      </p:tavLst>
                                    </p:anim>
                                  </p:childTnLst>
                                  <p:subTnLst>
                                    <p:animClr clrSpc="rgb" dir="cw">
                                      <p:cBhvr override="childStyle">
                                        <p:cTn dur="1" fill="hold" display="0" masterRel="nextClick" afterEffect="1"/>
                                        <p:tgtEl>
                                          <p:spTgt spid="77832"/>
                                        </p:tgtEl>
                                        <p:attrNameLst>
                                          <p:attrName>ppt_c</p:attrName>
                                        </p:attrNameLst>
                                      </p:cBhvr>
                                      <p:to>
                                        <a:schemeClr val="tx2"/>
                                      </p:to>
                                    </p:animClr>
                                  </p:subTnLst>
                                </p:cTn>
                              </p:par>
                            </p:childTnLst>
                          </p:cTn>
                        </p:par>
                      </p:childTnLst>
                    </p:cTn>
                  </p:par>
                  <p:par>
                    <p:cTn id="45" fill="hold" nodeType="clickPar">
                      <p:stCondLst>
                        <p:cond delay="indefinite"/>
                      </p:stCondLst>
                      <p:childTnLst>
                        <p:par>
                          <p:cTn id="46" fill="hold" nodeType="withGroup">
                            <p:stCondLst>
                              <p:cond delay="0"/>
                            </p:stCondLst>
                            <p:childTnLst>
                              <p:par>
                                <p:cTn id="47" presetID="23" presetClass="entr" presetSubtype="288" fill="hold" grpId="0" nodeType="clickEffect">
                                  <p:stCondLst>
                                    <p:cond delay="0"/>
                                  </p:stCondLst>
                                  <p:childTnLst>
                                    <p:set>
                                      <p:cBhvr>
                                        <p:cTn id="48" dur="1" fill="hold">
                                          <p:stCondLst>
                                            <p:cond delay="0"/>
                                          </p:stCondLst>
                                        </p:cTn>
                                        <p:tgtEl>
                                          <p:spTgt spid="77834"/>
                                        </p:tgtEl>
                                        <p:attrNameLst>
                                          <p:attrName>style.visibility</p:attrName>
                                        </p:attrNameLst>
                                      </p:cBhvr>
                                      <p:to>
                                        <p:strVal val="visible"/>
                                      </p:to>
                                    </p:set>
                                    <p:anim calcmode="lin" valueType="num">
                                      <p:cBhvr>
                                        <p:cTn id="49" dur="500" fill="hold"/>
                                        <p:tgtEl>
                                          <p:spTgt spid="77834"/>
                                        </p:tgtEl>
                                        <p:attrNameLst>
                                          <p:attrName>ppt_w</p:attrName>
                                        </p:attrNameLst>
                                      </p:cBhvr>
                                      <p:tavLst>
                                        <p:tav tm="0">
                                          <p:val>
                                            <p:strVal val="4/3*#ppt_w"/>
                                          </p:val>
                                        </p:tav>
                                        <p:tav tm="100000">
                                          <p:val>
                                            <p:strVal val="#ppt_w"/>
                                          </p:val>
                                        </p:tav>
                                      </p:tavLst>
                                    </p:anim>
                                    <p:anim calcmode="lin" valueType="num">
                                      <p:cBhvr>
                                        <p:cTn id="50" dur="500" fill="hold"/>
                                        <p:tgtEl>
                                          <p:spTgt spid="77834"/>
                                        </p:tgtEl>
                                        <p:attrNameLst>
                                          <p:attrName>ppt_h</p:attrName>
                                        </p:attrNameLst>
                                      </p:cBhvr>
                                      <p:tavLst>
                                        <p:tav tm="0">
                                          <p:val>
                                            <p:strVal val="4/3*#ppt_h"/>
                                          </p:val>
                                        </p:tav>
                                        <p:tav tm="100000">
                                          <p:val>
                                            <p:strVal val="#ppt_h"/>
                                          </p:val>
                                        </p:tav>
                                      </p:tavLst>
                                    </p:anim>
                                  </p:childTnLst>
                                  <p:subTnLst>
                                    <p:animClr clrSpc="rgb" dir="cw">
                                      <p:cBhvr override="childStyle">
                                        <p:cTn dur="1" fill="hold" display="0" masterRel="nextClick" afterEffect="1"/>
                                        <p:tgtEl>
                                          <p:spTgt spid="77834"/>
                                        </p:tgtEl>
                                        <p:attrNameLst>
                                          <p:attrName>ppt_c</p:attrName>
                                        </p:attrNameLst>
                                      </p:cBhvr>
                                      <p:to>
                                        <a:schemeClr val="tx2"/>
                                      </p:to>
                                    </p:animClr>
                                  </p:subTnLst>
                                </p:cTn>
                              </p:par>
                            </p:childTnLst>
                          </p:cTn>
                        </p:par>
                      </p:childTnLst>
                    </p:cTn>
                  </p:par>
                  <p:par>
                    <p:cTn id="51" fill="hold" nodeType="clickPar">
                      <p:stCondLst>
                        <p:cond delay="indefinite"/>
                      </p:stCondLst>
                      <p:childTnLst>
                        <p:par>
                          <p:cTn id="52" fill="hold" nodeType="withGroup">
                            <p:stCondLst>
                              <p:cond delay="0"/>
                            </p:stCondLst>
                            <p:childTnLst>
                              <p:par>
                                <p:cTn id="53" presetID="23" presetClass="entr" presetSubtype="288" fill="hold" grpId="0" nodeType="clickEffect">
                                  <p:stCondLst>
                                    <p:cond delay="0"/>
                                  </p:stCondLst>
                                  <p:childTnLst>
                                    <p:set>
                                      <p:cBhvr>
                                        <p:cTn id="54" dur="1" fill="hold">
                                          <p:stCondLst>
                                            <p:cond delay="0"/>
                                          </p:stCondLst>
                                        </p:cTn>
                                        <p:tgtEl>
                                          <p:spTgt spid="77835"/>
                                        </p:tgtEl>
                                        <p:attrNameLst>
                                          <p:attrName>style.visibility</p:attrName>
                                        </p:attrNameLst>
                                      </p:cBhvr>
                                      <p:to>
                                        <p:strVal val="visible"/>
                                      </p:to>
                                    </p:set>
                                    <p:anim calcmode="lin" valueType="num">
                                      <p:cBhvr>
                                        <p:cTn id="55" dur="500" fill="hold"/>
                                        <p:tgtEl>
                                          <p:spTgt spid="77835"/>
                                        </p:tgtEl>
                                        <p:attrNameLst>
                                          <p:attrName>ppt_w</p:attrName>
                                        </p:attrNameLst>
                                      </p:cBhvr>
                                      <p:tavLst>
                                        <p:tav tm="0">
                                          <p:val>
                                            <p:strVal val="4/3*#ppt_w"/>
                                          </p:val>
                                        </p:tav>
                                        <p:tav tm="100000">
                                          <p:val>
                                            <p:strVal val="#ppt_w"/>
                                          </p:val>
                                        </p:tav>
                                      </p:tavLst>
                                    </p:anim>
                                    <p:anim calcmode="lin" valueType="num">
                                      <p:cBhvr>
                                        <p:cTn id="56" dur="500" fill="hold"/>
                                        <p:tgtEl>
                                          <p:spTgt spid="77835"/>
                                        </p:tgtEl>
                                        <p:attrNameLst>
                                          <p:attrName>ppt_h</p:attrName>
                                        </p:attrNameLst>
                                      </p:cBhvr>
                                      <p:tavLst>
                                        <p:tav tm="0">
                                          <p:val>
                                            <p:strVal val="4/3*#ppt_h"/>
                                          </p:val>
                                        </p:tav>
                                        <p:tav tm="100000">
                                          <p:val>
                                            <p:strVal val="#ppt_h"/>
                                          </p:val>
                                        </p:tav>
                                      </p:tavLst>
                                    </p:anim>
                                  </p:childTnLst>
                                  <p:subTnLst>
                                    <p:animClr clrSpc="rgb" dir="cw">
                                      <p:cBhvr override="childStyle">
                                        <p:cTn dur="1" fill="hold" display="0" masterRel="nextClick" afterEffect="1"/>
                                        <p:tgtEl>
                                          <p:spTgt spid="77835"/>
                                        </p:tgtEl>
                                        <p:attrNameLst>
                                          <p:attrName>ppt_c</p:attrName>
                                        </p:attrNameLst>
                                      </p:cBhvr>
                                      <p:to>
                                        <a:schemeClr val="tx2"/>
                                      </p:to>
                                    </p:animClr>
                                  </p:subTnLst>
                                </p:cTn>
                              </p:par>
                            </p:childTnLst>
                          </p:cTn>
                        </p:par>
                      </p:childTnLst>
                    </p:cTn>
                  </p:par>
                  <p:par>
                    <p:cTn id="57" fill="hold" nodeType="clickPar">
                      <p:stCondLst>
                        <p:cond delay="indefinite"/>
                      </p:stCondLst>
                      <p:childTnLst>
                        <p:par>
                          <p:cTn id="58" fill="hold" nodeType="withGroup">
                            <p:stCondLst>
                              <p:cond delay="0"/>
                            </p:stCondLst>
                            <p:childTnLst>
                              <p:par>
                                <p:cTn id="59" presetID="23" presetClass="entr" presetSubtype="288" fill="hold" grpId="0" nodeType="clickEffect">
                                  <p:stCondLst>
                                    <p:cond delay="0"/>
                                  </p:stCondLst>
                                  <p:childTnLst>
                                    <p:set>
                                      <p:cBhvr>
                                        <p:cTn id="60" dur="1" fill="hold">
                                          <p:stCondLst>
                                            <p:cond delay="0"/>
                                          </p:stCondLst>
                                        </p:cTn>
                                        <p:tgtEl>
                                          <p:spTgt spid="77836"/>
                                        </p:tgtEl>
                                        <p:attrNameLst>
                                          <p:attrName>style.visibility</p:attrName>
                                        </p:attrNameLst>
                                      </p:cBhvr>
                                      <p:to>
                                        <p:strVal val="visible"/>
                                      </p:to>
                                    </p:set>
                                    <p:anim calcmode="lin" valueType="num">
                                      <p:cBhvr>
                                        <p:cTn id="61" dur="500" fill="hold"/>
                                        <p:tgtEl>
                                          <p:spTgt spid="77836"/>
                                        </p:tgtEl>
                                        <p:attrNameLst>
                                          <p:attrName>ppt_w</p:attrName>
                                        </p:attrNameLst>
                                      </p:cBhvr>
                                      <p:tavLst>
                                        <p:tav tm="0">
                                          <p:val>
                                            <p:strVal val="4/3*#ppt_w"/>
                                          </p:val>
                                        </p:tav>
                                        <p:tav tm="100000">
                                          <p:val>
                                            <p:strVal val="#ppt_w"/>
                                          </p:val>
                                        </p:tav>
                                      </p:tavLst>
                                    </p:anim>
                                    <p:anim calcmode="lin" valueType="num">
                                      <p:cBhvr>
                                        <p:cTn id="62" dur="500" fill="hold"/>
                                        <p:tgtEl>
                                          <p:spTgt spid="77836"/>
                                        </p:tgtEl>
                                        <p:attrNameLst>
                                          <p:attrName>ppt_h</p:attrName>
                                        </p:attrNameLst>
                                      </p:cBhvr>
                                      <p:tavLst>
                                        <p:tav tm="0">
                                          <p:val>
                                            <p:strVal val="4/3*#ppt_h"/>
                                          </p:val>
                                        </p:tav>
                                        <p:tav tm="100000">
                                          <p:val>
                                            <p:strVal val="#ppt_h"/>
                                          </p:val>
                                        </p:tav>
                                      </p:tavLst>
                                    </p:anim>
                                  </p:childTnLst>
                                  <p:subTnLst>
                                    <p:animClr clrSpc="rgb" dir="cw">
                                      <p:cBhvr override="childStyle">
                                        <p:cTn dur="1" fill="hold" display="0" masterRel="nextClick" afterEffect="1"/>
                                        <p:tgtEl>
                                          <p:spTgt spid="77836"/>
                                        </p:tgtEl>
                                        <p:attrNameLst>
                                          <p:attrName>ppt_c</p:attrName>
                                        </p:attrNameLst>
                                      </p:cBhvr>
                                      <p:to>
                                        <a:schemeClr val="tx2"/>
                                      </p:to>
                                    </p:animClr>
                                  </p:subTnLst>
                                </p:cTn>
                              </p:par>
                            </p:childTnLst>
                          </p:cTn>
                        </p:par>
                      </p:childTnLst>
                    </p:cTn>
                  </p:par>
                  <p:par>
                    <p:cTn id="63" fill="hold" nodeType="clickPar">
                      <p:stCondLst>
                        <p:cond delay="indefinite"/>
                      </p:stCondLst>
                      <p:childTnLst>
                        <p:par>
                          <p:cTn id="64" fill="hold" nodeType="withGroup">
                            <p:stCondLst>
                              <p:cond delay="0"/>
                            </p:stCondLst>
                            <p:childTnLst>
                              <p:par>
                                <p:cTn id="65" presetID="23" presetClass="entr" presetSubtype="288" fill="hold" grpId="0" nodeType="clickEffect">
                                  <p:stCondLst>
                                    <p:cond delay="0"/>
                                  </p:stCondLst>
                                  <p:childTnLst>
                                    <p:set>
                                      <p:cBhvr>
                                        <p:cTn id="66" dur="1" fill="hold">
                                          <p:stCondLst>
                                            <p:cond delay="0"/>
                                          </p:stCondLst>
                                        </p:cTn>
                                        <p:tgtEl>
                                          <p:spTgt spid="77838"/>
                                        </p:tgtEl>
                                        <p:attrNameLst>
                                          <p:attrName>style.visibility</p:attrName>
                                        </p:attrNameLst>
                                      </p:cBhvr>
                                      <p:to>
                                        <p:strVal val="visible"/>
                                      </p:to>
                                    </p:set>
                                    <p:anim calcmode="lin" valueType="num">
                                      <p:cBhvr>
                                        <p:cTn id="67" dur="500" fill="hold"/>
                                        <p:tgtEl>
                                          <p:spTgt spid="77838"/>
                                        </p:tgtEl>
                                        <p:attrNameLst>
                                          <p:attrName>ppt_w</p:attrName>
                                        </p:attrNameLst>
                                      </p:cBhvr>
                                      <p:tavLst>
                                        <p:tav tm="0">
                                          <p:val>
                                            <p:strVal val="4/3*#ppt_w"/>
                                          </p:val>
                                        </p:tav>
                                        <p:tav tm="100000">
                                          <p:val>
                                            <p:strVal val="#ppt_w"/>
                                          </p:val>
                                        </p:tav>
                                      </p:tavLst>
                                    </p:anim>
                                    <p:anim calcmode="lin" valueType="num">
                                      <p:cBhvr>
                                        <p:cTn id="68" dur="500" fill="hold"/>
                                        <p:tgtEl>
                                          <p:spTgt spid="77838"/>
                                        </p:tgtEl>
                                        <p:attrNameLst>
                                          <p:attrName>ppt_h</p:attrName>
                                        </p:attrNameLst>
                                      </p:cBhvr>
                                      <p:tavLst>
                                        <p:tav tm="0">
                                          <p:val>
                                            <p:strVal val="4/3*#ppt_h"/>
                                          </p:val>
                                        </p:tav>
                                        <p:tav tm="100000">
                                          <p:val>
                                            <p:strVal val="#ppt_h"/>
                                          </p:val>
                                        </p:tav>
                                      </p:tavLst>
                                    </p:anim>
                                  </p:childTnLst>
                                  <p:subTnLst>
                                    <p:animClr clrSpc="rgb" dir="cw">
                                      <p:cBhvr override="childStyle">
                                        <p:cTn dur="1" fill="hold" display="0" masterRel="nextClick" afterEffect="1"/>
                                        <p:tgtEl>
                                          <p:spTgt spid="77838"/>
                                        </p:tgtEl>
                                        <p:attrNameLst>
                                          <p:attrName>ppt_c</p:attrName>
                                        </p:attrNameLst>
                                      </p:cBhvr>
                                      <p:to>
                                        <a:schemeClr val="tx2"/>
                                      </p:to>
                                    </p:animClr>
                                  </p:subTnLst>
                                </p:cTn>
                              </p:par>
                            </p:childTnLst>
                          </p:cTn>
                        </p:par>
                      </p:childTnLst>
                    </p:cTn>
                  </p:par>
                  <p:par>
                    <p:cTn id="69" fill="hold" nodeType="clickPar">
                      <p:stCondLst>
                        <p:cond delay="indefinite"/>
                      </p:stCondLst>
                      <p:childTnLst>
                        <p:par>
                          <p:cTn id="70" fill="hold" nodeType="withGroup">
                            <p:stCondLst>
                              <p:cond delay="0"/>
                            </p:stCondLst>
                            <p:childTnLst>
                              <p:par>
                                <p:cTn id="71" presetID="23" presetClass="entr" presetSubtype="288" fill="hold" grpId="0" nodeType="clickEffect">
                                  <p:stCondLst>
                                    <p:cond delay="0"/>
                                  </p:stCondLst>
                                  <p:childTnLst>
                                    <p:set>
                                      <p:cBhvr>
                                        <p:cTn id="72" dur="1" fill="hold">
                                          <p:stCondLst>
                                            <p:cond delay="0"/>
                                          </p:stCondLst>
                                        </p:cTn>
                                        <p:tgtEl>
                                          <p:spTgt spid="77839"/>
                                        </p:tgtEl>
                                        <p:attrNameLst>
                                          <p:attrName>style.visibility</p:attrName>
                                        </p:attrNameLst>
                                      </p:cBhvr>
                                      <p:to>
                                        <p:strVal val="visible"/>
                                      </p:to>
                                    </p:set>
                                    <p:anim calcmode="lin" valueType="num">
                                      <p:cBhvr>
                                        <p:cTn id="73" dur="500" fill="hold"/>
                                        <p:tgtEl>
                                          <p:spTgt spid="77839"/>
                                        </p:tgtEl>
                                        <p:attrNameLst>
                                          <p:attrName>ppt_w</p:attrName>
                                        </p:attrNameLst>
                                      </p:cBhvr>
                                      <p:tavLst>
                                        <p:tav tm="0">
                                          <p:val>
                                            <p:strVal val="4/3*#ppt_w"/>
                                          </p:val>
                                        </p:tav>
                                        <p:tav tm="100000">
                                          <p:val>
                                            <p:strVal val="#ppt_w"/>
                                          </p:val>
                                        </p:tav>
                                      </p:tavLst>
                                    </p:anim>
                                    <p:anim calcmode="lin" valueType="num">
                                      <p:cBhvr>
                                        <p:cTn id="74" dur="500" fill="hold"/>
                                        <p:tgtEl>
                                          <p:spTgt spid="77839"/>
                                        </p:tgtEl>
                                        <p:attrNameLst>
                                          <p:attrName>ppt_h</p:attrName>
                                        </p:attrNameLst>
                                      </p:cBhvr>
                                      <p:tavLst>
                                        <p:tav tm="0">
                                          <p:val>
                                            <p:strVal val="4/3*#ppt_h"/>
                                          </p:val>
                                        </p:tav>
                                        <p:tav tm="100000">
                                          <p:val>
                                            <p:strVal val="#ppt_h"/>
                                          </p:val>
                                        </p:tav>
                                      </p:tavLst>
                                    </p:anim>
                                  </p:childTnLst>
                                  <p:subTnLst>
                                    <p:animClr clrSpc="rgb" dir="cw">
                                      <p:cBhvr override="childStyle">
                                        <p:cTn dur="1" fill="hold" display="0" masterRel="nextClick" afterEffect="1"/>
                                        <p:tgtEl>
                                          <p:spTgt spid="77839"/>
                                        </p:tgtEl>
                                        <p:attrNameLst>
                                          <p:attrName>ppt_c</p:attrName>
                                        </p:attrNameLst>
                                      </p:cBhvr>
                                      <p:to>
                                        <a:schemeClr val="tx2"/>
                                      </p:to>
                                    </p:animClr>
                                  </p:subTnLst>
                                </p:cTn>
                              </p:par>
                            </p:childTnLst>
                          </p:cTn>
                        </p:par>
                      </p:childTnLst>
                    </p:cTn>
                  </p:par>
                  <p:par>
                    <p:cTn id="75" fill="hold" nodeType="clickPar">
                      <p:stCondLst>
                        <p:cond delay="indefinite"/>
                      </p:stCondLst>
                      <p:childTnLst>
                        <p:par>
                          <p:cTn id="76" fill="hold" nodeType="withGroup">
                            <p:stCondLst>
                              <p:cond delay="0"/>
                            </p:stCondLst>
                            <p:childTnLst>
                              <p:par>
                                <p:cTn id="77" presetID="23" presetClass="entr" presetSubtype="288" fill="hold" grpId="0" nodeType="clickEffect">
                                  <p:stCondLst>
                                    <p:cond delay="0"/>
                                  </p:stCondLst>
                                  <p:childTnLst>
                                    <p:set>
                                      <p:cBhvr>
                                        <p:cTn id="78" dur="1" fill="hold">
                                          <p:stCondLst>
                                            <p:cond delay="0"/>
                                          </p:stCondLst>
                                        </p:cTn>
                                        <p:tgtEl>
                                          <p:spTgt spid="77837"/>
                                        </p:tgtEl>
                                        <p:attrNameLst>
                                          <p:attrName>style.visibility</p:attrName>
                                        </p:attrNameLst>
                                      </p:cBhvr>
                                      <p:to>
                                        <p:strVal val="visible"/>
                                      </p:to>
                                    </p:set>
                                    <p:anim calcmode="lin" valueType="num">
                                      <p:cBhvr>
                                        <p:cTn id="79" dur="500" fill="hold"/>
                                        <p:tgtEl>
                                          <p:spTgt spid="77837"/>
                                        </p:tgtEl>
                                        <p:attrNameLst>
                                          <p:attrName>ppt_w</p:attrName>
                                        </p:attrNameLst>
                                      </p:cBhvr>
                                      <p:tavLst>
                                        <p:tav tm="0">
                                          <p:val>
                                            <p:strVal val="4/3*#ppt_w"/>
                                          </p:val>
                                        </p:tav>
                                        <p:tav tm="100000">
                                          <p:val>
                                            <p:strVal val="#ppt_w"/>
                                          </p:val>
                                        </p:tav>
                                      </p:tavLst>
                                    </p:anim>
                                    <p:anim calcmode="lin" valueType="num">
                                      <p:cBhvr>
                                        <p:cTn id="80" dur="500" fill="hold"/>
                                        <p:tgtEl>
                                          <p:spTgt spid="77837"/>
                                        </p:tgtEl>
                                        <p:attrNameLst>
                                          <p:attrName>ppt_h</p:attrName>
                                        </p:attrNameLst>
                                      </p:cBhvr>
                                      <p:tavLst>
                                        <p:tav tm="0">
                                          <p:val>
                                            <p:strVal val="4/3*#ppt_h"/>
                                          </p:val>
                                        </p:tav>
                                        <p:tav tm="100000">
                                          <p:val>
                                            <p:strVal val="#ppt_h"/>
                                          </p:val>
                                        </p:tav>
                                      </p:tavLst>
                                    </p:anim>
                                  </p:childTnLst>
                                  <p:subTnLst>
                                    <p:animClr clrSpc="rgb" dir="cw">
                                      <p:cBhvr override="childStyle">
                                        <p:cTn dur="1" fill="hold" display="0" masterRel="nextClick" afterEffect="1"/>
                                        <p:tgtEl>
                                          <p:spTgt spid="77837"/>
                                        </p:tgtEl>
                                        <p:attrNameLst>
                                          <p:attrName>ppt_c</p:attrName>
                                        </p:attrNameLst>
                                      </p:cBhvr>
                                      <p:to>
                                        <a:schemeClr val="tx2"/>
                                      </p:to>
                                    </p:animClr>
                                  </p:subTnLst>
                                </p:cTn>
                              </p:par>
                            </p:childTnLst>
                          </p:cTn>
                        </p:par>
                      </p:childTnLst>
                    </p:cTn>
                  </p:par>
                  <p:par>
                    <p:cTn id="81" fill="hold" nodeType="clickPar">
                      <p:stCondLst>
                        <p:cond delay="indefinite"/>
                      </p:stCondLst>
                      <p:childTnLst>
                        <p:par>
                          <p:cTn id="82" fill="hold" nodeType="withGroup">
                            <p:stCondLst>
                              <p:cond delay="0"/>
                            </p:stCondLst>
                            <p:childTnLst>
                              <p:par>
                                <p:cTn id="83" presetID="23" presetClass="entr" presetSubtype="288" fill="hold" grpId="0" nodeType="clickEffect">
                                  <p:stCondLst>
                                    <p:cond delay="0"/>
                                  </p:stCondLst>
                                  <p:childTnLst>
                                    <p:set>
                                      <p:cBhvr>
                                        <p:cTn id="84" dur="1" fill="hold">
                                          <p:stCondLst>
                                            <p:cond delay="0"/>
                                          </p:stCondLst>
                                        </p:cTn>
                                        <p:tgtEl>
                                          <p:spTgt spid="77840"/>
                                        </p:tgtEl>
                                        <p:attrNameLst>
                                          <p:attrName>style.visibility</p:attrName>
                                        </p:attrNameLst>
                                      </p:cBhvr>
                                      <p:to>
                                        <p:strVal val="visible"/>
                                      </p:to>
                                    </p:set>
                                    <p:anim calcmode="lin" valueType="num">
                                      <p:cBhvr>
                                        <p:cTn id="85" dur="500" fill="hold"/>
                                        <p:tgtEl>
                                          <p:spTgt spid="77840"/>
                                        </p:tgtEl>
                                        <p:attrNameLst>
                                          <p:attrName>ppt_w</p:attrName>
                                        </p:attrNameLst>
                                      </p:cBhvr>
                                      <p:tavLst>
                                        <p:tav tm="0">
                                          <p:val>
                                            <p:strVal val="4/3*#ppt_w"/>
                                          </p:val>
                                        </p:tav>
                                        <p:tav tm="100000">
                                          <p:val>
                                            <p:strVal val="#ppt_w"/>
                                          </p:val>
                                        </p:tav>
                                      </p:tavLst>
                                    </p:anim>
                                    <p:anim calcmode="lin" valueType="num">
                                      <p:cBhvr>
                                        <p:cTn id="86" dur="500" fill="hold"/>
                                        <p:tgtEl>
                                          <p:spTgt spid="77840"/>
                                        </p:tgtEl>
                                        <p:attrNameLst>
                                          <p:attrName>ppt_h</p:attrName>
                                        </p:attrNameLst>
                                      </p:cBhvr>
                                      <p:tavLst>
                                        <p:tav tm="0">
                                          <p:val>
                                            <p:strVal val="4/3*#ppt_h"/>
                                          </p:val>
                                        </p:tav>
                                        <p:tav tm="100000">
                                          <p:val>
                                            <p:strVal val="#ppt_h"/>
                                          </p:val>
                                        </p:tav>
                                      </p:tavLst>
                                    </p:anim>
                                  </p:childTnLst>
                                  <p:subTnLst>
                                    <p:animClr clrSpc="rgb" dir="cw">
                                      <p:cBhvr override="childStyle">
                                        <p:cTn dur="1" fill="hold" display="0" masterRel="nextClick" afterEffect="1"/>
                                        <p:tgtEl>
                                          <p:spTgt spid="77840"/>
                                        </p:tgtEl>
                                        <p:attrNameLst>
                                          <p:attrName>ppt_c</p:attrName>
                                        </p:attrNameLst>
                                      </p:cBhvr>
                                      <p:to>
                                        <a:schemeClr val="tx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7" grpId="0" autoUpdateAnimBg="0"/>
      <p:bldP spid="77828" grpId="0" autoUpdateAnimBg="0"/>
      <p:bldP spid="77829" grpId="0" autoUpdateAnimBg="0"/>
      <p:bldP spid="77830" grpId="0" autoUpdateAnimBg="0"/>
      <p:bldP spid="77831" grpId="0" autoUpdateAnimBg="0"/>
      <p:bldP spid="77832" grpId="0" autoUpdateAnimBg="0"/>
      <p:bldP spid="77833" grpId="0" autoUpdateAnimBg="0"/>
      <p:bldP spid="77834" grpId="0" autoUpdateAnimBg="0"/>
      <p:bldP spid="77835" grpId="0" autoUpdateAnimBg="0"/>
      <p:bldP spid="77836" grpId="0" autoUpdateAnimBg="0"/>
      <p:bldP spid="77837" grpId="0" autoUpdateAnimBg="0"/>
      <p:bldP spid="77838" grpId="0" autoUpdateAnimBg="0"/>
      <p:bldP spid="77839" grpId="0" autoUpdateAnimBg="0"/>
      <p:bldP spid="77840" grpId="0" autoUpdateAnimBg="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normAutofit fontScale="90000"/>
          </a:bodyPr>
          <a:lstStyle/>
          <a:p>
            <a:pPr eaLnBrk="1" hangingPunct="1"/>
            <a:r>
              <a:rPr lang="en-US" altLang="en-US" smtClean="0"/>
              <a:t>Why is the sky </a:t>
            </a:r>
            <a:r>
              <a:rPr lang="en-US" altLang="en-US" smtClean="0">
                <a:solidFill>
                  <a:schemeClr val="accent2"/>
                </a:solidFill>
              </a:rPr>
              <a:t>blue</a:t>
            </a:r>
            <a:r>
              <a:rPr lang="en-US" altLang="en-US" smtClean="0"/>
              <a:t>?  Why are sunsets </a:t>
            </a:r>
            <a:r>
              <a:rPr lang="en-US" altLang="en-US" smtClean="0">
                <a:solidFill>
                  <a:srgbClr val="F20E00"/>
                </a:solidFill>
              </a:rPr>
              <a:t>red</a:t>
            </a:r>
            <a:r>
              <a:rPr lang="en-US" altLang="en-US" smtClean="0"/>
              <a:t>?</a:t>
            </a:r>
          </a:p>
        </p:txBody>
      </p:sp>
      <p:sp>
        <p:nvSpPr>
          <p:cNvPr id="22531" name="Rectangle 3"/>
          <p:cNvSpPr>
            <a:spLocks noGrp="1" noChangeArrowheads="1"/>
          </p:cNvSpPr>
          <p:nvPr>
            <p:ph type="body" sz="half" idx="1"/>
          </p:nvPr>
        </p:nvSpPr>
        <p:spPr>
          <a:xfrm>
            <a:off x="304800" y="2209800"/>
            <a:ext cx="3810000" cy="4114800"/>
          </a:xfrm>
        </p:spPr>
        <p:txBody>
          <a:bodyPr/>
          <a:lstStyle/>
          <a:p>
            <a:pPr eaLnBrk="1" hangingPunct="1"/>
            <a:r>
              <a:rPr lang="en-US" altLang="en-US" sz="2800" smtClean="0">
                <a:hlinkClick r:id="rId3"/>
              </a:rPr>
              <a:t>Why is the sky blue and a sunset red?</a:t>
            </a:r>
            <a:endParaRPr lang="en-US" altLang="en-US" sz="2800" smtClean="0"/>
          </a:p>
        </p:txBody>
      </p:sp>
      <p:pic>
        <p:nvPicPr>
          <p:cNvPr id="22532" name="Picture 6"/>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rcRect/>
          <a:stretch>
            <a:fillRect/>
          </a:stretch>
        </p:blipFill>
        <p:spPr>
          <a:xfrm>
            <a:off x="228600" y="3810000"/>
            <a:ext cx="3810000" cy="2522538"/>
          </a:xfrm>
        </p:spPr>
      </p:pic>
      <p:pic>
        <p:nvPicPr>
          <p:cNvPr id="22533" name="Picture 7"/>
          <p:cNvPicPr>
            <a:picLocks noGrp="1" noChangeAspect="1" noChangeArrowheads="1"/>
          </p:cNvPicPr>
          <p:nvPr>
            <p:ph sz="quarter" idx="3"/>
          </p:nvPr>
        </p:nvPicPr>
        <p:blipFill>
          <a:blip r:embed="rId5" cstate="print">
            <a:extLst>
              <a:ext uri="{28A0092B-C50C-407E-A947-70E740481C1C}">
                <a14:useLocalDpi xmlns:a14="http://schemas.microsoft.com/office/drawing/2010/main" val="0"/>
              </a:ext>
            </a:extLst>
          </a:blip>
          <a:srcRect/>
          <a:stretch>
            <a:fillRect/>
          </a:stretch>
        </p:blipFill>
        <p:spPr>
          <a:xfrm>
            <a:off x="4191000" y="2286000"/>
            <a:ext cx="4648200" cy="2535238"/>
          </a:xfrm>
        </p:spPr>
      </p:pic>
      <p:sp>
        <p:nvSpPr>
          <p:cNvPr id="22534" name="Text Box 8"/>
          <p:cNvSpPr txBox="1">
            <a:spLocks noChangeArrowheads="1"/>
          </p:cNvSpPr>
          <p:nvPr/>
        </p:nvSpPr>
        <p:spPr bwMode="auto">
          <a:xfrm>
            <a:off x="4495800" y="5181600"/>
            <a:ext cx="38862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pitchFamily="-105" charset="0"/>
                <a:ea typeface="ＭＳ Ｐゴシック" pitchFamily="-105" charset="-128"/>
              </a:defRPr>
            </a:lvl1pPr>
            <a:lvl2pPr marL="37931725" indent="-37474525">
              <a:defRPr sz="2400">
                <a:solidFill>
                  <a:schemeClr val="tx1"/>
                </a:solidFill>
                <a:latin typeface="Times" pitchFamily="-105" charset="0"/>
                <a:ea typeface="ＭＳ Ｐゴシック" pitchFamily="-105" charset="-128"/>
              </a:defRPr>
            </a:lvl2pPr>
            <a:lvl3pPr marL="1143000" indent="-228600">
              <a:defRPr sz="2400">
                <a:solidFill>
                  <a:schemeClr val="tx1"/>
                </a:solidFill>
                <a:latin typeface="Times" pitchFamily="-105" charset="0"/>
                <a:ea typeface="ＭＳ Ｐゴシック" pitchFamily="-105" charset="-128"/>
              </a:defRPr>
            </a:lvl3pPr>
            <a:lvl4pPr marL="1600200" indent="-228600">
              <a:defRPr sz="2400">
                <a:solidFill>
                  <a:schemeClr val="tx1"/>
                </a:solidFill>
                <a:latin typeface="Times" pitchFamily="-105" charset="0"/>
                <a:ea typeface="ＭＳ Ｐゴシック" pitchFamily="-105" charset="-128"/>
              </a:defRPr>
            </a:lvl4pPr>
            <a:lvl5pPr marL="2057400" indent="-228600">
              <a:defRPr sz="2400">
                <a:solidFill>
                  <a:schemeClr val="tx1"/>
                </a:solidFill>
                <a:latin typeface="Times" pitchFamily="-105" charset="0"/>
                <a:ea typeface="ＭＳ Ｐゴシック" pitchFamily="-105" charset="-128"/>
              </a:defRPr>
            </a:lvl5pPr>
            <a:lvl6pPr marL="25146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6pPr>
            <a:lvl7pPr marL="29718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7pPr>
            <a:lvl8pPr marL="34290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8pPr>
            <a:lvl9pPr marL="38862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9pPr>
          </a:lstStyle>
          <a:p>
            <a:pPr>
              <a:spcBef>
                <a:spcPct val="50000"/>
              </a:spcBef>
            </a:pPr>
            <a:r>
              <a:rPr lang="en-US" altLang="en-US"/>
              <a:t>Water tank/powdered milk demo</a:t>
            </a:r>
          </a:p>
        </p:txBody>
      </p:sp>
    </p:spTree>
    <p:extLst>
      <p:ext uri="{BB962C8B-B14F-4D97-AF65-F5344CB8AC3E}">
        <p14:creationId xmlns:p14="http://schemas.microsoft.com/office/powerpoint/2010/main" val="1669409967"/>
      </p:ext>
    </p:extLst>
  </p:cSld>
  <p:clrMapOvr>
    <a:masterClrMapping/>
  </p:clrMapOvr>
  <p:transition>
    <p:random/>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685800" y="304800"/>
            <a:ext cx="7772400" cy="1143000"/>
          </a:xfrm>
        </p:spPr>
        <p:txBody>
          <a:bodyPr/>
          <a:lstStyle/>
          <a:p>
            <a:pPr eaLnBrk="1" hangingPunct="1"/>
            <a:r>
              <a:rPr lang="en-US" altLang="en-US" smtClean="0"/>
              <a:t>Checkpoint</a:t>
            </a:r>
          </a:p>
        </p:txBody>
      </p:sp>
      <p:sp>
        <p:nvSpPr>
          <p:cNvPr id="25603" name="Rectangle 3"/>
          <p:cNvSpPr>
            <a:spLocks noGrp="1" noChangeArrowheads="1"/>
          </p:cNvSpPr>
          <p:nvPr>
            <p:ph type="body" idx="1"/>
          </p:nvPr>
        </p:nvSpPr>
        <p:spPr>
          <a:xfrm>
            <a:off x="228600" y="1295400"/>
            <a:ext cx="8686800" cy="5257800"/>
          </a:xfrm>
        </p:spPr>
        <p:txBody>
          <a:bodyPr/>
          <a:lstStyle/>
          <a:p>
            <a:pPr eaLnBrk="1" hangingPunct="1">
              <a:lnSpc>
                <a:spcPct val="90000"/>
              </a:lnSpc>
            </a:pPr>
            <a:r>
              <a:rPr lang="en-US" altLang="en-US" smtClean="0"/>
              <a:t>Why is a black tar road hotter to the touch than a pane of window glass?</a:t>
            </a:r>
          </a:p>
          <a:p>
            <a:pPr lvl="1" eaLnBrk="1" hangingPunct="1">
              <a:lnSpc>
                <a:spcPct val="90000"/>
              </a:lnSpc>
            </a:pPr>
            <a:r>
              <a:rPr lang="en-US" altLang="en-US" smtClean="0"/>
              <a:t>Sunlight is absorbed and converted to internal energy in the road surface, but is transmitted through the glass to somewhere else</a:t>
            </a:r>
          </a:p>
          <a:p>
            <a:pPr eaLnBrk="1" hangingPunct="1">
              <a:lnSpc>
                <a:spcPct val="90000"/>
              </a:lnSpc>
            </a:pPr>
            <a:r>
              <a:rPr lang="en-US" altLang="en-US" smtClean="0"/>
              <a:t>Why is glass transparent to visible light, but opaque to most UVB rays?</a:t>
            </a:r>
          </a:p>
          <a:p>
            <a:pPr lvl="2" eaLnBrk="1" hangingPunct="1">
              <a:lnSpc>
                <a:spcPct val="90000"/>
              </a:lnSpc>
            </a:pPr>
            <a:r>
              <a:rPr lang="en-US" altLang="en-US" smtClean="0"/>
              <a:t>Natural frequency of electrons in the glass match that of uv light --&gt; resonance occurs.  This generates heat instead of wave remission --&gt; opaque to uv light.</a:t>
            </a:r>
          </a:p>
          <a:p>
            <a:pPr lvl="2" eaLnBrk="1" hangingPunct="1">
              <a:lnSpc>
                <a:spcPct val="90000"/>
              </a:lnSpc>
            </a:pPr>
            <a:r>
              <a:rPr lang="en-US" altLang="en-US" smtClean="0"/>
              <a:t>Different frequency for visible light --&gt; transmits, not absorbed</a:t>
            </a:r>
          </a:p>
        </p:txBody>
      </p:sp>
    </p:spTree>
    <p:extLst>
      <p:ext uri="{BB962C8B-B14F-4D97-AF65-F5344CB8AC3E}">
        <p14:creationId xmlns:p14="http://schemas.microsoft.com/office/powerpoint/2010/main" val="129594745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25603">
                                            <p:txEl>
                                              <p:pRg st="0" end="0"/>
                                            </p:txEl>
                                          </p:spTgt>
                                        </p:tgtEl>
                                        <p:attrNameLst>
                                          <p:attrName>style.visibility</p:attrName>
                                        </p:attrNameLst>
                                      </p:cBhvr>
                                      <p:to>
                                        <p:strVal val="visible"/>
                                      </p:to>
                                    </p:set>
                                    <p:animEffect transition="in" filter="wipe(right)">
                                      <p:cBhvr>
                                        <p:cTn id="7" dur="500"/>
                                        <p:tgtEl>
                                          <p:spTgt spid="2560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25603">
                                            <p:txEl>
                                              <p:pRg st="1" end="1"/>
                                            </p:txEl>
                                          </p:spTgt>
                                        </p:tgtEl>
                                        <p:attrNameLst>
                                          <p:attrName>style.visibility</p:attrName>
                                        </p:attrNameLst>
                                      </p:cBhvr>
                                      <p:to>
                                        <p:strVal val="visible"/>
                                      </p:to>
                                    </p:set>
                                    <p:animEffect transition="in" filter="wipe(right)">
                                      <p:cBhvr>
                                        <p:cTn id="12" dur="500"/>
                                        <p:tgtEl>
                                          <p:spTgt spid="2560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25603">
                                            <p:txEl>
                                              <p:pRg st="2" end="2"/>
                                            </p:txEl>
                                          </p:spTgt>
                                        </p:tgtEl>
                                        <p:attrNameLst>
                                          <p:attrName>style.visibility</p:attrName>
                                        </p:attrNameLst>
                                      </p:cBhvr>
                                      <p:to>
                                        <p:strVal val="visible"/>
                                      </p:to>
                                    </p:set>
                                    <p:animEffect transition="in" filter="wipe(right)">
                                      <p:cBhvr>
                                        <p:cTn id="17" dur="500"/>
                                        <p:tgtEl>
                                          <p:spTgt spid="2560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25603">
                                            <p:txEl>
                                              <p:pRg st="3" end="3"/>
                                            </p:txEl>
                                          </p:spTgt>
                                        </p:tgtEl>
                                        <p:attrNameLst>
                                          <p:attrName>style.visibility</p:attrName>
                                        </p:attrNameLst>
                                      </p:cBhvr>
                                      <p:to>
                                        <p:strVal val="visible"/>
                                      </p:to>
                                    </p:set>
                                    <p:animEffect transition="in" filter="wipe(right)">
                                      <p:cBhvr>
                                        <p:cTn id="22" dur="500"/>
                                        <p:tgtEl>
                                          <p:spTgt spid="2560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2" fill="hold" grpId="0" nodeType="clickEffect">
                                  <p:stCondLst>
                                    <p:cond delay="0"/>
                                  </p:stCondLst>
                                  <p:childTnLst>
                                    <p:set>
                                      <p:cBhvr>
                                        <p:cTn id="26" dur="1" fill="hold">
                                          <p:stCondLst>
                                            <p:cond delay="0"/>
                                          </p:stCondLst>
                                        </p:cTn>
                                        <p:tgtEl>
                                          <p:spTgt spid="25603">
                                            <p:txEl>
                                              <p:pRg st="4" end="4"/>
                                            </p:txEl>
                                          </p:spTgt>
                                        </p:tgtEl>
                                        <p:attrNameLst>
                                          <p:attrName>style.visibility</p:attrName>
                                        </p:attrNameLst>
                                      </p:cBhvr>
                                      <p:to>
                                        <p:strVal val="visible"/>
                                      </p:to>
                                    </p:set>
                                    <p:animEffect transition="in" filter="wipe(right)">
                                      <p:cBhvr>
                                        <p:cTn id="27" dur="500"/>
                                        <p:tgtEl>
                                          <p:spTgt spid="2560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build="p" bldLvl="4" autoUpdateAnimBg="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Date Placeholder 3"/>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EF4C0D5D-578E-499A-8CE0-933134903E52}" type="datetime5">
              <a:rPr lang="en-US"/>
              <a:pPr eaLnBrk="1" hangingPunct="1"/>
              <a:t>10-Apr-15</a:t>
            </a:fld>
            <a:endParaRPr lang="en-US"/>
          </a:p>
        </p:txBody>
      </p:sp>
      <p:sp>
        <p:nvSpPr>
          <p:cNvPr id="27651"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solidFill>
                  <a:srgbClr val="00FFCC"/>
                </a:solidFill>
              </a:rPr>
              <a:t>Physics 1 (Garcia) SJSU</a:t>
            </a:r>
          </a:p>
        </p:txBody>
      </p:sp>
      <p:sp>
        <p:nvSpPr>
          <p:cNvPr id="27652" name="Rectangle 2"/>
          <p:cNvSpPr>
            <a:spLocks noGrp="1" noChangeArrowheads="1"/>
          </p:cNvSpPr>
          <p:nvPr>
            <p:ph type="title"/>
          </p:nvPr>
        </p:nvSpPr>
        <p:spPr/>
        <p:txBody>
          <a:bodyPr/>
          <a:lstStyle/>
          <a:p>
            <a:pPr eaLnBrk="1" hangingPunct="1"/>
            <a:r>
              <a:rPr lang="en-US" smtClean="0"/>
              <a:t>Shadows</a:t>
            </a:r>
          </a:p>
        </p:txBody>
      </p:sp>
      <p:sp>
        <p:nvSpPr>
          <p:cNvPr id="27653" name="Rectangle 3"/>
          <p:cNvSpPr>
            <a:spLocks noGrp="1" noChangeArrowheads="1"/>
          </p:cNvSpPr>
          <p:nvPr>
            <p:ph type="body" idx="1"/>
          </p:nvPr>
        </p:nvSpPr>
        <p:spPr>
          <a:xfrm>
            <a:off x="457200" y="1371600"/>
            <a:ext cx="8229600" cy="1300163"/>
          </a:xfrm>
        </p:spPr>
        <p:txBody>
          <a:bodyPr>
            <a:normAutofit lnSpcReduction="10000"/>
          </a:bodyPr>
          <a:lstStyle/>
          <a:p>
            <a:pPr eaLnBrk="1" hangingPunct="1">
              <a:lnSpc>
                <a:spcPct val="90000"/>
              </a:lnSpc>
              <a:buFontTx/>
              <a:buNone/>
            </a:pPr>
            <a:r>
              <a:rPr lang="en-US" smtClean="0"/>
              <a:t>Size and sharpness of a shadow depends on size and distance of light source and of object casting the shadow.</a:t>
            </a:r>
          </a:p>
        </p:txBody>
      </p:sp>
      <p:pic>
        <p:nvPicPr>
          <p:cNvPr id="27654" name="Picture 5" descr="fig26-11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4375" y="2578100"/>
            <a:ext cx="2952750" cy="3937000"/>
          </a:xfrm>
          <a:prstGeom prst="rect">
            <a:avLst/>
          </a:prstGeom>
          <a:noFill/>
          <a:ln w="28575">
            <a:solidFill>
              <a:srgbClr val="FF00FF"/>
            </a:solidFill>
            <a:miter lim="800000"/>
            <a:headEnd/>
            <a:tailEnd/>
          </a:ln>
          <a:extLst>
            <a:ext uri="{909E8E84-426E-40DD-AFC4-6F175D3DCCD1}">
              <a14:hiddenFill xmlns:a14="http://schemas.microsoft.com/office/drawing/2010/main">
                <a:solidFill>
                  <a:srgbClr val="FFFFFF"/>
                </a:solidFill>
              </a14:hiddenFill>
            </a:ext>
          </a:extLst>
        </p:spPr>
      </p:pic>
      <p:pic>
        <p:nvPicPr>
          <p:cNvPr id="27655" name="Picture 7" descr="fig26-11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7700" y="2962275"/>
            <a:ext cx="4597400" cy="3448050"/>
          </a:xfrm>
          <a:prstGeom prst="rect">
            <a:avLst/>
          </a:prstGeom>
          <a:noFill/>
          <a:ln w="28575">
            <a:solidFill>
              <a:srgbClr val="FF00FF"/>
            </a:solidFill>
            <a:miter lim="800000"/>
            <a:headEnd/>
            <a:tailEnd/>
          </a:ln>
          <a:extLst>
            <a:ext uri="{909E8E84-426E-40DD-AFC4-6F175D3DCCD1}">
              <a14:hiddenFill xmlns:a14="http://schemas.microsoft.com/office/drawing/2010/main">
                <a:solidFill>
                  <a:srgbClr val="FFFFFF"/>
                </a:solidFill>
              </a14:hiddenFill>
            </a:ext>
          </a:extLst>
        </p:spPr>
      </p:pic>
      <p:pic>
        <p:nvPicPr>
          <p:cNvPr id="8" name="Picture 7"/>
          <p:cNvPicPr/>
          <p:nvPr/>
        </p:nvPicPr>
        <p:blipFill>
          <a:blip r:embed="rId5">
            <a:extLst>
              <a:ext uri="{28A0092B-C50C-407E-A947-70E740481C1C}">
                <a14:useLocalDpi xmlns:a14="http://schemas.microsoft.com/office/drawing/2010/main" val="0"/>
              </a:ext>
            </a:extLst>
          </a:blip>
          <a:stretch>
            <a:fillRect/>
          </a:stretch>
        </p:blipFill>
        <p:spPr>
          <a:xfrm>
            <a:off x="6096000" y="228600"/>
            <a:ext cx="1912937" cy="990600"/>
          </a:xfrm>
          <a:prstGeom prst="rect">
            <a:avLst/>
          </a:prstGeom>
        </p:spPr>
      </p:pic>
    </p:spTree>
    <p:extLst>
      <p:ext uri="{BB962C8B-B14F-4D97-AF65-F5344CB8AC3E}">
        <p14:creationId xmlns:p14="http://schemas.microsoft.com/office/powerpoint/2010/main" val="1149287432"/>
      </p:ext>
    </p:extLst>
  </p:cSld>
  <p:clrMapOvr>
    <a:masterClrMapping/>
  </p:clrMapOvr>
  <p:transition>
    <p:fade thruBlk="1"/>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685800" y="228600"/>
            <a:ext cx="7772400" cy="1143000"/>
          </a:xfrm>
        </p:spPr>
        <p:txBody>
          <a:bodyPr/>
          <a:lstStyle/>
          <a:p>
            <a:pPr eaLnBrk="1" hangingPunct="1"/>
            <a:r>
              <a:rPr lang="en-US" altLang="en-US" smtClean="0"/>
              <a:t>Shadows</a:t>
            </a:r>
          </a:p>
        </p:txBody>
      </p:sp>
      <p:sp>
        <p:nvSpPr>
          <p:cNvPr id="16388" name="Text Box 4"/>
          <p:cNvSpPr txBox="1">
            <a:spLocks noChangeArrowheads="1"/>
          </p:cNvSpPr>
          <p:nvPr/>
        </p:nvSpPr>
        <p:spPr bwMode="auto">
          <a:xfrm>
            <a:off x="533400" y="1371600"/>
            <a:ext cx="3429000" cy="116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pitchFamily="-105" charset="0"/>
                <a:ea typeface="ＭＳ Ｐゴシック" pitchFamily="-105" charset="-128"/>
              </a:defRPr>
            </a:lvl1pPr>
            <a:lvl2pPr>
              <a:defRPr sz="2400">
                <a:solidFill>
                  <a:schemeClr val="tx1"/>
                </a:solidFill>
                <a:latin typeface="Times" pitchFamily="-105" charset="0"/>
                <a:ea typeface="ＭＳ Ｐゴシック" pitchFamily="-105" charset="-128"/>
              </a:defRPr>
            </a:lvl2pPr>
            <a:lvl3pPr marL="1143000" indent="-228600">
              <a:defRPr sz="2400">
                <a:solidFill>
                  <a:schemeClr val="tx1"/>
                </a:solidFill>
                <a:latin typeface="Times" pitchFamily="-105" charset="0"/>
                <a:ea typeface="ＭＳ Ｐゴシック" pitchFamily="-105" charset="-128"/>
              </a:defRPr>
            </a:lvl3pPr>
            <a:lvl4pPr marL="1600200" indent="-228600">
              <a:defRPr sz="2400">
                <a:solidFill>
                  <a:schemeClr val="tx1"/>
                </a:solidFill>
                <a:latin typeface="Times" pitchFamily="-105" charset="0"/>
                <a:ea typeface="ＭＳ Ｐゴシック" pitchFamily="-105" charset="-128"/>
              </a:defRPr>
            </a:lvl4pPr>
            <a:lvl5pPr marL="2057400" indent="-228600">
              <a:defRPr sz="2400">
                <a:solidFill>
                  <a:schemeClr val="tx1"/>
                </a:solidFill>
                <a:latin typeface="Times" pitchFamily="-105" charset="0"/>
                <a:ea typeface="ＭＳ Ｐゴシック" pitchFamily="-105" charset="-128"/>
              </a:defRPr>
            </a:lvl5pPr>
            <a:lvl6pPr marL="25146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6pPr>
            <a:lvl7pPr marL="29718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7pPr>
            <a:lvl8pPr marL="34290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8pPr>
            <a:lvl9pPr marL="38862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9pPr>
          </a:lstStyle>
          <a:p>
            <a:pPr>
              <a:spcBef>
                <a:spcPct val="50000"/>
              </a:spcBef>
              <a:buFontTx/>
              <a:buChar char="•"/>
            </a:pPr>
            <a:r>
              <a:rPr lang="en-US" altLang="en-US" sz="2800">
                <a:solidFill>
                  <a:srgbClr val="F20E00"/>
                </a:solidFill>
              </a:rPr>
              <a:t>Ray: </a:t>
            </a:r>
          </a:p>
          <a:p>
            <a:pPr lvl="1">
              <a:spcBef>
                <a:spcPct val="50000"/>
              </a:spcBef>
              <a:buFontTx/>
              <a:buChar char="•"/>
            </a:pPr>
            <a:r>
              <a:rPr lang="en-US" altLang="en-US" sz="2800">
                <a:solidFill>
                  <a:srgbClr val="F20E00"/>
                </a:solidFill>
              </a:rPr>
              <a:t>thin beam of light</a:t>
            </a:r>
            <a:endParaRPr lang="en-US" altLang="en-US" sz="2800"/>
          </a:p>
        </p:txBody>
      </p:sp>
      <p:pic>
        <p:nvPicPr>
          <p:cNvPr id="1638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447800"/>
            <a:ext cx="278130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0" name="Text Box 6"/>
          <p:cNvSpPr txBox="1">
            <a:spLocks noChangeArrowheads="1"/>
          </p:cNvSpPr>
          <p:nvPr/>
        </p:nvSpPr>
        <p:spPr bwMode="auto">
          <a:xfrm>
            <a:off x="381000" y="2514600"/>
            <a:ext cx="3962400" cy="158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pitchFamily="-105" charset="0"/>
                <a:ea typeface="ＭＳ Ｐゴシック" pitchFamily="-105" charset="-128"/>
              </a:defRPr>
            </a:lvl1pPr>
            <a:lvl2pPr>
              <a:defRPr sz="2400">
                <a:solidFill>
                  <a:schemeClr val="tx1"/>
                </a:solidFill>
                <a:latin typeface="Times" pitchFamily="-105" charset="0"/>
                <a:ea typeface="ＭＳ Ｐゴシック" pitchFamily="-105" charset="-128"/>
              </a:defRPr>
            </a:lvl2pPr>
            <a:lvl3pPr marL="1143000" indent="-228600">
              <a:defRPr sz="2400">
                <a:solidFill>
                  <a:schemeClr val="tx1"/>
                </a:solidFill>
                <a:latin typeface="Times" pitchFamily="-105" charset="0"/>
                <a:ea typeface="ＭＳ Ｐゴシック" pitchFamily="-105" charset="-128"/>
              </a:defRPr>
            </a:lvl3pPr>
            <a:lvl4pPr marL="1600200" indent="-228600">
              <a:defRPr sz="2400">
                <a:solidFill>
                  <a:schemeClr val="tx1"/>
                </a:solidFill>
                <a:latin typeface="Times" pitchFamily="-105" charset="0"/>
                <a:ea typeface="ＭＳ Ｐゴシック" pitchFamily="-105" charset="-128"/>
              </a:defRPr>
            </a:lvl4pPr>
            <a:lvl5pPr marL="2057400" indent="-228600">
              <a:defRPr sz="2400">
                <a:solidFill>
                  <a:schemeClr val="tx1"/>
                </a:solidFill>
                <a:latin typeface="Times" pitchFamily="-105" charset="0"/>
                <a:ea typeface="ＭＳ Ｐゴシック" pitchFamily="-105" charset="-128"/>
              </a:defRPr>
            </a:lvl5pPr>
            <a:lvl6pPr marL="25146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6pPr>
            <a:lvl7pPr marL="29718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7pPr>
            <a:lvl8pPr marL="34290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8pPr>
            <a:lvl9pPr marL="3886200" indent="-228600" eaLnBrk="0" fontAlgn="base" hangingPunct="0">
              <a:spcBef>
                <a:spcPct val="0"/>
              </a:spcBef>
              <a:spcAft>
                <a:spcPct val="0"/>
              </a:spcAft>
              <a:defRPr sz="2400">
                <a:solidFill>
                  <a:schemeClr val="tx1"/>
                </a:solidFill>
                <a:latin typeface="Times" pitchFamily="-105" charset="0"/>
                <a:ea typeface="ＭＳ Ｐゴシック" pitchFamily="-105" charset="-128"/>
              </a:defRPr>
            </a:lvl9pPr>
          </a:lstStyle>
          <a:p>
            <a:pPr>
              <a:spcBef>
                <a:spcPct val="50000"/>
              </a:spcBef>
              <a:buFontTx/>
              <a:buChar char="•"/>
            </a:pPr>
            <a:r>
              <a:rPr lang="en-US" altLang="en-US" sz="2800">
                <a:solidFill>
                  <a:srgbClr val="F20E00"/>
                </a:solidFill>
              </a:rPr>
              <a:t>Shadow: </a:t>
            </a:r>
          </a:p>
          <a:p>
            <a:pPr lvl="1">
              <a:spcBef>
                <a:spcPct val="50000"/>
              </a:spcBef>
              <a:buFontTx/>
              <a:buChar char="-"/>
            </a:pPr>
            <a:r>
              <a:rPr lang="en-US" altLang="en-US" sz="2800">
                <a:solidFill>
                  <a:srgbClr val="F20E00"/>
                </a:solidFill>
              </a:rPr>
              <a:t>formed where light rays can NOT reach</a:t>
            </a:r>
            <a:endParaRPr lang="en-US" altLang="en-US" sz="2800"/>
          </a:p>
        </p:txBody>
      </p:sp>
      <p:pic>
        <p:nvPicPr>
          <p:cNvPr id="16391"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00200" y="4114800"/>
            <a:ext cx="3810000" cy="240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3708497"/>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6388"/>
                                        </p:tgtEl>
                                        <p:attrNameLst>
                                          <p:attrName>style.visibility</p:attrName>
                                        </p:attrNameLst>
                                      </p:cBhvr>
                                      <p:to>
                                        <p:strVal val="visible"/>
                                      </p:to>
                                    </p:set>
                                    <p:animEffect transition="in" filter="box(in)">
                                      <p:cBhvr>
                                        <p:cTn id="7" dur="500"/>
                                        <p:tgtEl>
                                          <p:spTgt spid="1638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16389"/>
                                        </p:tgtEl>
                                        <p:attrNameLst>
                                          <p:attrName>style.visibility</p:attrName>
                                        </p:attrNameLst>
                                      </p:cBhvr>
                                      <p:to>
                                        <p:strVal val="visible"/>
                                      </p:to>
                                    </p:set>
                                    <p:animEffect transition="in" filter="checkerboard(across)">
                                      <p:cBhvr>
                                        <p:cTn id="12" dur="500"/>
                                        <p:tgtEl>
                                          <p:spTgt spid="1638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16390"/>
                                        </p:tgtEl>
                                        <p:attrNameLst>
                                          <p:attrName>style.visibility</p:attrName>
                                        </p:attrNameLst>
                                      </p:cBhvr>
                                      <p:to>
                                        <p:strVal val="visible"/>
                                      </p:to>
                                    </p:set>
                                    <p:animEffect transition="in" filter="box(out)">
                                      <p:cBhvr>
                                        <p:cTn id="17" dur="500"/>
                                        <p:tgtEl>
                                          <p:spTgt spid="1639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5" fill="hold" nodeType="clickEffect">
                                  <p:stCondLst>
                                    <p:cond delay="0"/>
                                  </p:stCondLst>
                                  <p:childTnLst>
                                    <p:set>
                                      <p:cBhvr>
                                        <p:cTn id="21" dur="1" fill="hold">
                                          <p:stCondLst>
                                            <p:cond delay="0"/>
                                          </p:stCondLst>
                                        </p:cTn>
                                        <p:tgtEl>
                                          <p:spTgt spid="16391"/>
                                        </p:tgtEl>
                                        <p:attrNameLst>
                                          <p:attrName>style.visibility</p:attrName>
                                        </p:attrNameLst>
                                      </p:cBhvr>
                                      <p:to>
                                        <p:strVal val="visible"/>
                                      </p:to>
                                    </p:set>
                                    <p:animEffect transition="in" filter="checkerboard(down)">
                                      <p:cBhvr>
                                        <p:cTn id="22" dur="500"/>
                                        <p:tgtEl>
                                          <p:spTgt spid="163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autoUpdateAnimBg="0"/>
      <p:bldP spid="16390" grpId="0" autoUpdateAnimBg="0"/>
    </p:bldLst>
  </p:timing>
</p:sld>
</file>

<file path=ppt/slides/slide6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3742" name="Oval 14"/>
          <p:cNvSpPr>
            <a:spLocks noChangeArrowheads="1"/>
          </p:cNvSpPr>
          <p:nvPr/>
        </p:nvSpPr>
        <p:spPr bwMode="auto">
          <a:xfrm>
            <a:off x="7207250" y="2593975"/>
            <a:ext cx="76200" cy="136525"/>
          </a:xfrm>
          <a:prstGeom prst="ellipse">
            <a:avLst/>
          </a:prstGeom>
          <a:solidFill>
            <a:schemeClr val="bg2"/>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747" name="Rectangle 19"/>
          <p:cNvSpPr>
            <a:spLocks noGrp="1" noChangeArrowheads="1"/>
          </p:cNvSpPr>
          <p:nvPr>
            <p:ph type="title"/>
          </p:nvPr>
        </p:nvSpPr>
        <p:spPr>
          <a:xfrm>
            <a:off x="5226050" y="1066800"/>
            <a:ext cx="3962400" cy="1143000"/>
          </a:xfrm>
        </p:spPr>
        <p:txBody>
          <a:bodyPr/>
          <a:lstStyle/>
          <a:p>
            <a:r>
              <a:rPr lang="en-US" dirty="0"/>
              <a:t>Solar Eclipse</a:t>
            </a:r>
          </a:p>
        </p:txBody>
      </p:sp>
      <p:sp>
        <p:nvSpPr>
          <p:cNvPr id="73748" name="Oval 20"/>
          <p:cNvSpPr>
            <a:spLocks noChangeArrowheads="1"/>
          </p:cNvSpPr>
          <p:nvPr/>
        </p:nvSpPr>
        <p:spPr bwMode="auto">
          <a:xfrm>
            <a:off x="6794500" y="4838700"/>
            <a:ext cx="1143000" cy="1143000"/>
          </a:xfrm>
          <a:prstGeom prst="ellipse">
            <a:avLst/>
          </a:prstGeom>
          <a:gradFill rotWithShape="0">
            <a:gsLst>
              <a:gs pos="0">
                <a:schemeClr val="tx2"/>
              </a:gs>
              <a:gs pos="100000">
                <a:schemeClr val="tx2">
                  <a:gamma/>
                  <a:shade val="76078"/>
                  <a:invGamma/>
                </a:schemeClr>
              </a:gs>
            </a:gsLst>
            <a:path path="shape">
              <a:fillToRect l="50000" t="50000" r="50000" b="50000"/>
            </a:path>
          </a:gra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749" name="Oval 21"/>
          <p:cNvSpPr>
            <a:spLocks noChangeArrowheads="1"/>
          </p:cNvSpPr>
          <p:nvPr/>
        </p:nvSpPr>
        <p:spPr bwMode="auto">
          <a:xfrm>
            <a:off x="6781800" y="4848225"/>
            <a:ext cx="1143000" cy="1143000"/>
          </a:xfrm>
          <a:prstGeom prst="ellipse">
            <a:avLst/>
          </a:prstGeom>
          <a:gradFill rotWithShape="0">
            <a:gsLst>
              <a:gs pos="0">
                <a:srgbClr val="C0C0C0"/>
              </a:gs>
              <a:gs pos="100000">
                <a:srgbClr val="C0C0C0">
                  <a:gamma/>
                  <a:shade val="76078"/>
                  <a:invGamma/>
                </a:srgbClr>
              </a:gs>
            </a:gsLst>
            <a:path path="shape">
              <a:fillToRect l="50000" t="50000" r="50000" b="50000"/>
            </a:path>
          </a:gradFill>
          <a:ln w="12700">
            <a:solidFill>
              <a:srgbClr val="C0C0C0"/>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73753" name="Picture 25" descr="Solar Eclipse 7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91262" y="4010025"/>
            <a:ext cx="2852738" cy="2847975"/>
          </a:xfrm>
          <a:prstGeom prst="rect">
            <a:avLst/>
          </a:prstGeom>
          <a:noFill/>
          <a:extLst>
            <a:ext uri="{909E8E84-426E-40DD-AFC4-6F175D3DCCD1}">
              <a14:hiddenFill xmlns:a14="http://schemas.microsoft.com/office/drawing/2010/main">
                <a:solidFill>
                  <a:srgbClr val="FFFFFF"/>
                </a:solidFill>
              </a14:hiddenFill>
            </a:ext>
          </a:extLst>
        </p:spPr>
      </p:pic>
      <p:sp>
        <p:nvSpPr>
          <p:cNvPr id="73754" name="Rectangle 26"/>
          <p:cNvSpPr>
            <a:spLocks noChangeArrowheads="1"/>
          </p:cNvSpPr>
          <p:nvPr/>
        </p:nvSpPr>
        <p:spPr bwMode="auto">
          <a:xfrm>
            <a:off x="304800" y="4572000"/>
            <a:ext cx="5181600"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2577" tIns="51289" rIns="102577" bIns="51289"/>
          <a:lstStyle/>
          <a:p>
            <a:pPr marL="342900" indent="-342900">
              <a:spcBef>
                <a:spcPct val="20000"/>
              </a:spcBef>
              <a:buFontTx/>
              <a:buChar char="•"/>
            </a:pPr>
            <a:r>
              <a:rPr lang="en-US" sz="3200"/>
              <a:t>A </a:t>
            </a:r>
            <a:r>
              <a:rPr lang="en-US" sz="3200" u="sng"/>
              <a:t>solar eclipse</a:t>
            </a:r>
            <a:r>
              <a:rPr lang="en-US" sz="3200"/>
              <a:t> occurs when the Moon passes in front of the Sun.</a:t>
            </a:r>
          </a:p>
        </p:txBody>
      </p:sp>
      <p:pic>
        <p:nvPicPr>
          <p:cNvPr id="27" name="Picture 26"/>
          <p:cNvPicPr/>
          <p:nvPr/>
        </p:nvPicPr>
        <p:blipFill>
          <a:blip r:embed="rId4" cstate="print">
            <a:extLst>
              <a:ext uri="{28A0092B-C50C-407E-A947-70E740481C1C}">
                <a14:useLocalDpi xmlns:a14="http://schemas.microsoft.com/office/drawing/2010/main" val="0"/>
              </a:ext>
            </a:extLst>
          </a:blip>
          <a:stretch>
            <a:fillRect/>
          </a:stretch>
        </p:blipFill>
        <p:spPr>
          <a:xfrm>
            <a:off x="-19050" y="1828800"/>
            <a:ext cx="6445250" cy="2562224"/>
          </a:xfrm>
          <a:prstGeom prst="rect">
            <a:avLst/>
          </a:prstGeom>
        </p:spPr>
      </p:pic>
      <p:pic>
        <p:nvPicPr>
          <p:cNvPr id="28" name="Picture 27"/>
          <p:cNvPicPr/>
          <p:nvPr/>
        </p:nvPicPr>
        <p:blipFill>
          <a:blip r:embed="rId5"/>
          <a:stretch>
            <a:fillRect/>
          </a:stretch>
        </p:blipFill>
        <p:spPr>
          <a:xfrm>
            <a:off x="39687" y="0"/>
            <a:ext cx="6386513" cy="1447800"/>
          </a:xfrm>
          <a:prstGeom prst="rect">
            <a:avLst/>
          </a:prstGeom>
        </p:spPr>
      </p:pic>
    </p:spTree>
    <p:extLst>
      <p:ext uri="{BB962C8B-B14F-4D97-AF65-F5344CB8AC3E}">
        <p14:creationId xmlns:p14="http://schemas.microsoft.com/office/powerpoint/2010/main" val="62143289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5" fill="hold" grpId="0" nodeType="afterEffect">
                                  <p:stCondLst>
                                    <p:cond delay="1000"/>
                                  </p:stCondLst>
                                  <p:childTnLst>
                                    <p:set>
                                      <p:cBhvr>
                                        <p:cTn id="6" dur="1" fill="hold">
                                          <p:stCondLst>
                                            <p:cond delay="0"/>
                                          </p:stCondLst>
                                        </p:cTn>
                                        <p:tgtEl>
                                          <p:spTgt spid="73747"/>
                                        </p:tgtEl>
                                        <p:attrNameLst>
                                          <p:attrName>style.visibility</p:attrName>
                                        </p:attrNameLst>
                                      </p:cBhvr>
                                      <p:to>
                                        <p:strVal val="visible"/>
                                      </p:to>
                                    </p:set>
                                    <p:animEffect transition="in" filter="blinds(vertical)">
                                      <p:cBhvr>
                                        <p:cTn id="7" dur="500"/>
                                        <p:tgtEl>
                                          <p:spTgt spid="73747"/>
                                        </p:tgtEl>
                                      </p:cBhvr>
                                    </p:animEffect>
                                  </p:childTnLst>
                                </p:cTn>
                              </p:par>
                            </p:childTnLst>
                          </p:cTn>
                        </p:par>
                        <p:par>
                          <p:cTn id="8" fill="hold" nodeType="afterGroup">
                            <p:stCondLst>
                              <p:cond delay="1500"/>
                            </p:stCondLst>
                            <p:childTnLst>
                              <p:par>
                                <p:cTn id="9" presetID="9" presetClass="entr" presetSubtype="0" fill="hold" grpId="0" nodeType="afterEffect">
                                  <p:stCondLst>
                                    <p:cond delay="0"/>
                                  </p:stCondLst>
                                  <p:childTnLst>
                                    <p:set>
                                      <p:cBhvr>
                                        <p:cTn id="10" dur="1" fill="hold">
                                          <p:stCondLst>
                                            <p:cond delay="0"/>
                                          </p:stCondLst>
                                        </p:cTn>
                                        <p:tgtEl>
                                          <p:spTgt spid="73742"/>
                                        </p:tgtEl>
                                        <p:attrNameLst>
                                          <p:attrName>style.visibility</p:attrName>
                                        </p:attrNameLst>
                                      </p:cBhvr>
                                      <p:to>
                                        <p:strVal val="visible"/>
                                      </p:to>
                                    </p:set>
                                    <p:animEffect transition="in" filter="dissolve">
                                      <p:cBhvr>
                                        <p:cTn id="11" dur="500"/>
                                        <p:tgtEl>
                                          <p:spTgt spid="73742"/>
                                        </p:tgtEl>
                                      </p:cBhvr>
                                    </p:animEffect>
                                  </p:childTnLst>
                                </p:cTn>
                              </p:par>
                            </p:childTnLst>
                          </p:cTn>
                        </p:par>
                        <p:par>
                          <p:cTn id="12" fill="hold" nodeType="afterGroup">
                            <p:stCondLst>
                              <p:cond delay="2000"/>
                            </p:stCondLst>
                            <p:childTnLst>
                              <p:par>
                                <p:cTn id="13" presetID="7" presetClass="entr" presetSubtype="4" fill="hold" grpId="0" nodeType="afterEffect">
                                  <p:stCondLst>
                                    <p:cond delay="1000"/>
                                  </p:stCondLst>
                                  <p:childTnLst>
                                    <p:set>
                                      <p:cBhvr>
                                        <p:cTn id="14" dur="1" fill="hold">
                                          <p:stCondLst>
                                            <p:cond delay="0"/>
                                          </p:stCondLst>
                                        </p:cTn>
                                        <p:tgtEl>
                                          <p:spTgt spid="73748"/>
                                        </p:tgtEl>
                                        <p:attrNameLst>
                                          <p:attrName>style.visibility</p:attrName>
                                        </p:attrNameLst>
                                      </p:cBhvr>
                                      <p:to>
                                        <p:strVal val="visible"/>
                                      </p:to>
                                    </p:set>
                                    <p:anim calcmode="lin" valueType="num">
                                      <p:cBhvr additive="base">
                                        <p:cTn id="15" dur="5000" fill="hold"/>
                                        <p:tgtEl>
                                          <p:spTgt spid="73748"/>
                                        </p:tgtEl>
                                        <p:attrNameLst>
                                          <p:attrName>ppt_x</p:attrName>
                                        </p:attrNameLst>
                                      </p:cBhvr>
                                      <p:tavLst>
                                        <p:tav tm="0">
                                          <p:val>
                                            <p:strVal val="#ppt_x"/>
                                          </p:val>
                                        </p:tav>
                                        <p:tav tm="100000">
                                          <p:val>
                                            <p:strVal val="#ppt_x"/>
                                          </p:val>
                                        </p:tav>
                                      </p:tavLst>
                                    </p:anim>
                                    <p:anim calcmode="lin" valueType="num">
                                      <p:cBhvr additive="base">
                                        <p:cTn id="16" dur="5000" fill="hold"/>
                                        <p:tgtEl>
                                          <p:spTgt spid="73748"/>
                                        </p:tgtEl>
                                        <p:attrNameLst>
                                          <p:attrName>ppt_y</p:attrName>
                                        </p:attrNameLst>
                                      </p:cBhvr>
                                      <p:tavLst>
                                        <p:tav tm="0">
                                          <p:val>
                                            <p:strVal val="1+#ppt_h/2"/>
                                          </p:val>
                                        </p:tav>
                                        <p:tav tm="100000">
                                          <p:val>
                                            <p:strVal val="#ppt_y"/>
                                          </p:val>
                                        </p:tav>
                                      </p:tavLst>
                                    </p:anim>
                                  </p:childTnLst>
                                </p:cTn>
                              </p:par>
                            </p:childTnLst>
                          </p:cTn>
                        </p:par>
                        <p:par>
                          <p:cTn id="17" fill="hold" nodeType="afterGroup">
                            <p:stCondLst>
                              <p:cond delay="8000"/>
                            </p:stCondLst>
                            <p:childTnLst>
                              <p:par>
                                <p:cTn id="18" presetID="7" presetClass="entr" presetSubtype="2" fill="hold" grpId="0" nodeType="afterEffect">
                                  <p:stCondLst>
                                    <p:cond delay="1000"/>
                                  </p:stCondLst>
                                  <p:childTnLst>
                                    <p:set>
                                      <p:cBhvr>
                                        <p:cTn id="19" dur="1" fill="hold">
                                          <p:stCondLst>
                                            <p:cond delay="0"/>
                                          </p:stCondLst>
                                        </p:cTn>
                                        <p:tgtEl>
                                          <p:spTgt spid="73749"/>
                                        </p:tgtEl>
                                        <p:attrNameLst>
                                          <p:attrName>style.visibility</p:attrName>
                                        </p:attrNameLst>
                                      </p:cBhvr>
                                      <p:to>
                                        <p:strVal val="visible"/>
                                      </p:to>
                                    </p:set>
                                    <p:anim calcmode="lin" valueType="num">
                                      <p:cBhvr additive="base">
                                        <p:cTn id="20" dur="5000" fill="hold"/>
                                        <p:tgtEl>
                                          <p:spTgt spid="73749"/>
                                        </p:tgtEl>
                                        <p:attrNameLst>
                                          <p:attrName>ppt_x</p:attrName>
                                        </p:attrNameLst>
                                      </p:cBhvr>
                                      <p:tavLst>
                                        <p:tav tm="0">
                                          <p:val>
                                            <p:strVal val="1+#ppt_w/2"/>
                                          </p:val>
                                        </p:tav>
                                        <p:tav tm="100000">
                                          <p:val>
                                            <p:strVal val="#ppt_x"/>
                                          </p:val>
                                        </p:tav>
                                      </p:tavLst>
                                    </p:anim>
                                    <p:anim calcmode="lin" valueType="num">
                                      <p:cBhvr additive="base">
                                        <p:cTn id="21" dur="5000" fill="hold"/>
                                        <p:tgtEl>
                                          <p:spTgt spid="73749"/>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73749"/>
                                        </p:tgtEl>
                                        <p:attrNameLst>
                                          <p:attrName>style.visibility</p:attrName>
                                        </p:attrNameLst>
                                      </p:cBhvr>
                                      <p:to>
                                        <p:strVal val="hidden"/>
                                      </p:to>
                                    </p:set>
                                  </p:subTnLst>
                                </p:cTn>
                              </p:par>
                            </p:childTnLst>
                          </p:cTn>
                        </p:par>
                        <p:par>
                          <p:cTn id="22" fill="hold" nodeType="afterGroup">
                            <p:stCondLst>
                              <p:cond delay="14000"/>
                            </p:stCondLst>
                            <p:childTnLst>
                              <p:par>
                                <p:cTn id="23" presetID="1" presetClass="entr" presetSubtype="0" fill="hold" nodeType="afterEffect">
                                  <p:stCondLst>
                                    <p:cond delay="0"/>
                                  </p:stCondLst>
                                  <p:childTnLst>
                                    <p:set>
                                      <p:cBhvr>
                                        <p:cTn id="24" dur="1" fill="hold">
                                          <p:stCondLst>
                                            <p:cond delay="499"/>
                                          </p:stCondLst>
                                        </p:cTn>
                                        <p:tgtEl>
                                          <p:spTgt spid="73753"/>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4" presetClass="entr" presetSubtype="32" fill="hold" grpId="0" nodeType="clickEffect">
                                  <p:stCondLst>
                                    <p:cond delay="0"/>
                                  </p:stCondLst>
                                  <p:childTnLst>
                                    <p:set>
                                      <p:cBhvr>
                                        <p:cTn id="28" dur="1" fill="hold">
                                          <p:stCondLst>
                                            <p:cond delay="0"/>
                                          </p:stCondLst>
                                        </p:cTn>
                                        <p:tgtEl>
                                          <p:spTgt spid="73754">
                                            <p:txEl>
                                              <p:pRg st="0" end="0"/>
                                            </p:txEl>
                                          </p:spTgt>
                                        </p:tgtEl>
                                        <p:attrNameLst>
                                          <p:attrName>style.visibility</p:attrName>
                                        </p:attrNameLst>
                                      </p:cBhvr>
                                      <p:to>
                                        <p:strVal val="visible"/>
                                      </p:to>
                                    </p:set>
                                    <p:animEffect transition="in" filter="box(out)">
                                      <p:cBhvr>
                                        <p:cTn id="29" dur="500"/>
                                        <p:tgtEl>
                                          <p:spTgt spid="73754">
                                            <p:txEl>
                                              <p:pRg st="0" end="0"/>
                                            </p:txEl>
                                          </p:spTgt>
                                        </p:tgtEl>
                                      </p:cBhvr>
                                    </p:animEffect>
                                  </p:childTnLst>
                                  <p:subTnLst>
                                    <p:audio>
                                      <p:cMediaNode>
                                        <p:cTn display="0" masterRel="sameClick">
                                          <p:stCondLst>
                                            <p:cond evt="begin" delay="0">
                                              <p:tn val="27"/>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42" grpId="0" animBg="1"/>
      <p:bldP spid="73747" grpId="0" autoUpdateAnimBg="0"/>
      <p:bldP spid="73748" grpId="0" animBg="1"/>
      <p:bldP spid="73749" grpId="0" animBg="1"/>
      <p:bldP spid="73754" grpId="0" build="p" autoUpdateAnimBg="0"/>
    </p:bldLst>
  </p:timing>
</p:sld>
</file>

<file path=ppt/slides/slide6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6253163" y="495300"/>
            <a:ext cx="2514600" cy="2895600"/>
          </a:xfrm>
        </p:spPr>
        <p:txBody>
          <a:bodyPr/>
          <a:lstStyle/>
          <a:p>
            <a:r>
              <a:rPr lang="en-US" dirty="0"/>
              <a:t>Lunar Eclipse</a:t>
            </a:r>
          </a:p>
        </p:txBody>
      </p:sp>
      <p:sp>
        <p:nvSpPr>
          <p:cNvPr id="75784" name="Text Box 8"/>
          <p:cNvSpPr txBox="1">
            <a:spLocks noChangeArrowheads="1"/>
          </p:cNvSpPr>
          <p:nvPr/>
        </p:nvSpPr>
        <p:spPr bwMode="auto">
          <a:xfrm>
            <a:off x="0" y="5791200"/>
            <a:ext cx="838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   </a:t>
            </a:r>
          </a:p>
        </p:txBody>
      </p:sp>
      <p:grpSp>
        <p:nvGrpSpPr>
          <p:cNvPr id="75794" name="Group 18"/>
          <p:cNvGrpSpPr>
            <a:grpSpLocks/>
          </p:cNvGrpSpPr>
          <p:nvPr/>
        </p:nvGrpSpPr>
        <p:grpSpPr bwMode="auto">
          <a:xfrm>
            <a:off x="5715000" y="4267200"/>
            <a:ext cx="3200400" cy="2590800"/>
            <a:chOff x="624" y="2784"/>
            <a:chExt cx="2016" cy="1536"/>
          </a:xfrm>
        </p:grpSpPr>
        <p:sp>
          <p:nvSpPr>
            <p:cNvPr id="75795" name="Rectangle 19"/>
            <p:cNvSpPr>
              <a:spLocks noChangeArrowheads="1"/>
            </p:cNvSpPr>
            <p:nvPr/>
          </p:nvSpPr>
          <p:spPr bwMode="auto">
            <a:xfrm>
              <a:off x="624" y="2784"/>
              <a:ext cx="2016" cy="1536"/>
            </a:xfrm>
            <a:prstGeom prst="rect">
              <a:avLst/>
            </a:prstGeom>
            <a:solidFill>
              <a:srgbClr val="000000"/>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75796" name="Picture 20" descr="Lunar Eclips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6" y="2784"/>
              <a:ext cx="1743" cy="1305"/>
            </a:xfrm>
            <a:prstGeom prst="rect">
              <a:avLst/>
            </a:prstGeom>
            <a:solidFill>
              <a:srgbClr val="000000"/>
            </a:solidFill>
          </p:spPr>
        </p:pic>
      </p:grpSp>
      <p:sp>
        <p:nvSpPr>
          <p:cNvPr id="75797" name="Rectangle 21"/>
          <p:cNvSpPr>
            <a:spLocks noChangeArrowheads="1"/>
          </p:cNvSpPr>
          <p:nvPr/>
        </p:nvSpPr>
        <p:spPr bwMode="auto">
          <a:xfrm>
            <a:off x="0" y="4446588"/>
            <a:ext cx="5486400" cy="2411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2577" tIns="51289" rIns="102577" bIns="51289"/>
          <a:lstStyle/>
          <a:p>
            <a:pPr marL="342900" indent="-342900">
              <a:spcBef>
                <a:spcPct val="20000"/>
              </a:spcBef>
              <a:buFontTx/>
              <a:buChar char="•"/>
            </a:pPr>
            <a:r>
              <a:rPr lang="en-US" sz="3200" dirty="0"/>
              <a:t>A </a:t>
            </a:r>
            <a:r>
              <a:rPr lang="en-US" sz="3200" u="sng" dirty="0"/>
              <a:t>lunar eclipse</a:t>
            </a:r>
            <a:r>
              <a:rPr lang="en-US" sz="3200" dirty="0"/>
              <a:t> occurs when the Moon passes into the Earth's shadow.</a:t>
            </a:r>
          </a:p>
          <a:p>
            <a:pPr marL="1600200" lvl="3" indent="-228600">
              <a:spcBef>
                <a:spcPct val="20000"/>
              </a:spcBef>
              <a:buFontTx/>
              <a:buChar char="–"/>
            </a:pPr>
            <a:endParaRPr lang="en-US" sz="3200" dirty="0"/>
          </a:p>
        </p:txBody>
      </p:sp>
      <p:pic>
        <p:nvPicPr>
          <p:cNvPr id="20" name="Picture 19"/>
          <p:cNvPicPr/>
          <p:nvPr/>
        </p:nvPicPr>
        <p:blipFill>
          <a:blip r:embed="rId4">
            <a:extLst>
              <a:ext uri="{28A0092B-C50C-407E-A947-70E740481C1C}">
                <a14:useLocalDpi xmlns:a14="http://schemas.microsoft.com/office/drawing/2010/main" val="0"/>
              </a:ext>
            </a:extLst>
          </a:blip>
          <a:stretch>
            <a:fillRect/>
          </a:stretch>
        </p:blipFill>
        <p:spPr>
          <a:xfrm>
            <a:off x="419100" y="0"/>
            <a:ext cx="4381500" cy="4267200"/>
          </a:xfrm>
          <a:prstGeom prst="rect">
            <a:avLst/>
          </a:prstGeom>
        </p:spPr>
      </p:pic>
    </p:spTree>
    <p:extLst>
      <p:ext uri="{BB962C8B-B14F-4D97-AF65-F5344CB8AC3E}">
        <p14:creationId xmlns:p14="http://schemas.microsoft.com/office/powerpoint/2010/main" val="1898270127"/>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5" fill="hold" grpId="0" nodeType="afterEffect">
                                  <p:stCondLst>
                                    <p:cond delay="1000"/>
                                  </p:stCondLst>
                                  <p:childTnLst>
                                    <p:set>
                                      <p:cBhvr>
                                        <p:cTn id="6" dur="1" fill="hold">
                                          <p:stCondLst>
                                            <p:cond delay="0"/>
                                          </p:stCondLst>
                                        </p:cTn>
                                        <p:tgtEl>
                                          <p:spTgt spid="75778"/>
                                        </p:tgtEl>
                                        <p:attrNameLst>
                                          <p:attrName>style.visibility</p:attrName>
                                        </p:attrNameLst>
                                      </p:cBhvr>
                                      <p:to>
                                        <p:strVal val="visible"/>
                                      </p:to>
                                    </p:set>
                                    <p:animEffect transition="in" filter="blinds(vertical)">
                                      <p:cBhvr>
                                        <p:cTn id="7" dur="500"/>
                                        <p:tgtEl>
                                          <p:spTgt spid="75778"/>
                                        </p:tgtEl>
                                      </p:cBhvr>
                                    </p:animEffect>
                                  </p:childTnLst>
                                </p:cTn>
                              </p:par>
                            </p:childTnLst>
                          </p:cTn>
                        </p:par>
                        <p:par>
                          <p:cTn id="8" fill="hold" nodeType="afterGroup">
                            <p:stCondLst>
                              <p:cond delay="1500"/>
                            </p:stCondLst>
                            <p:childTnLst>
                              <p:par>
                                <p:cTn id="9" presetID="1" presetClass="entr" presetSubtype="0" fill="hold" nodeType="afterEffect">
                                  <p:stCondLst>
                                    <p:cond delay="0"/>
                                  </p:stCondLst>
                                  <p:childTnLst>
                                    <p:set>
                                      <p:cBhvr>
                                        <p:cTn id="10" dur="1" fill="hold">
                                          <p:stCondLst>
                                            <p:cond delay="499"/>
                                          </p:stCondLst>
                                        </p:cTn>
                                        <p:tgtEl>
                                          <p:spTgt spid="7579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2" presetClass="entr" presetSubtype="8" fill="hold" grpId="0" nodeType="clickEffect">
                                  <p:stCondLst>
                                    <p:cond delay="0"/>
                                  </p:stCondLst>
                                  <p:childTnLst>
                                    <p:set>
                                      <p:cBhvr>
                                        <p:cTn id="14" dur="1" fill="hold">
                                          <p:stCondLst>
                                            <p:cond delay="0"/>
                                          </p:stCondLst>
                                        </p:cTn>
                                        <p:tgtEl>
                                          <p:spTgt spid="75784"/>
                                        </p:tgtEl>
                                        <p:attrNameLst>
                                          <p:attrName>style.visibility</p:attrName>
                                        </p:attrNameLst>
                                      </p:cBhvr>
                                      <p:to>
                                        <p:strVal val="visible"/>
                                      </p:to>
                                    </p:set>
                                    <p:anim calcmode="lin" valueType="num">
                                      <p:cBhvr additive="base">
                                        <p:cTn id="15" dur="500" fill="hold"/>
                                        <p:tgtEl>
                                          <p:spTgt spid="75784"/>
                                        </p:tgtEl>
                                        <p:attrNameLst>
                                          <p:attrName>ppt_x</p:attrName>
                                        </p:attrNameLst>
                                      </p:cBhvr>
                                      <p:tavLst>
                                        <p:tav tm="0">
                                          <p:val>
                                            <p:strVal val="0-#ppt_w/2"/>
                                          </p:val>
                                        </p:tav>
                                        <p:tav tm="100000">
                                          <p:val>
                                            <p:strVal val="#ppt_x"/>
                                          </p:val>
                                        </p:tav>
                                      </p:tavLst>
                                    </p:anim>
                                    <p:anim calcmode="lin" valueType="num">
                                      <p:cBhvr additive="base">
                                        <p:cTn id="16" dur="500" fill="hold"/>
                                        <p:tgtEl>
                                          <p:spTgt spid="75784"/>
                                        </p:tgtEl>
                                        <p:attrNameLst>
                                          <p:attrName>ppt_y</p:attrName>
                                        </p:attrNameLst>
                                      </p:cBhvr>
                                      <p:tavLst>
                                        <p:tav tm="0">
                                          <p:val>
                                            <p:strVal val="#ppt_y"/>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 presetClass="entr" presetSubtype="32" fill="hold" grpId="0" nodeType="clickEffect">
                                  <p:stCondLst>
                                    <p:cond delay="0"/>
                                  </p:stCondLst>
                                  <p:childTnLst>
                                    <p:set>
                                      <p:cBhvr>
                                        <p:cTn id="20" dur="1" fill="hold">
                                          <p:stCondLst>
                                            <p:cond delay="0"/>
                                          </p:stCondLst>
                                        </p:cTn>
                                        <p:tgtEl>
                                          <p:spTgt spid="75797">
                                            <p:txEl>
                                              <p:pRg st="0" end="0"/>
                                            </p:txEl>
                                          </p:spTgt>
                                        </p:tgtEl>
                                        <p:attrNameLst>
                                          <p:attrName>style.visibility</p:attrName>
                                        </p:attrNameLst>
                                      </p:cBhvr>
                                      <p:to>
                                        <p:strVal val="visible"/>
                                      </p:to>
                                    </p:set>
                                    <p:animEffect transition="in" filter="box(out)">
                                      <p:cBhvr>
                                        <p:cTn id="21" dur="500"/>
                                        <p:tgtEl>
                                          <p:spTgt spid="75797">
                                            <p:txEl>
                                              <p:pRg st="0" end="0"/>
                                            </p:txEl>
                                          </p:spTgt>
                                        </p:tgtEl>
                                      </p:cBhvr>
                                    </p:animEffect>
                                  </p:childTnLst>
                                  <p:subTnLst>
                                    <p:audio>
                                      <p:cMediaNode>
                                        <p:cTn display="0" masterRel="sameClick">
                                          <p:stCondLst>
                                            <p:cond evt="begin" delay="0">
                                              <p:tn val="19"/>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8" grpId="0" autoUpdateAnimBg="0"/>
      <p:bldP spid="75784" grpId="0" autoUpdateAnimBg="0"/>
      <p:bldP spid="75797" grpId="0" build="p" autoUpdateAnimBg="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685800" y="228600"/>
            <a:ext cx="7772400" cy="1143000"/>
          </a:xfrm>
        </p:spPr>
        <p:txBody>
          <a:bodyPr/>
          <a:lstStyle/>
          <a:p>
            <a:pPr eaLnBrk="1" hangingPunct="1"/>
            <a:r>
              <a:rPr lang="en-US" altLang="en-US" smtClean="0">
                <a:solidFill>
                  <a:srgbClr val="F20E00"/>
                </a:solidFill>
              </a:rPr>
              <a:t>Solar Eclipse</a:t>
            </a:r>
            <a:endParaRPr lang="en-US" altLang="en-US" smtClean="0"/>
          </a:p>
        </p:txBody>
      </p:sp>
      <p:sp>
        <p:nvSpPr>
          <p:cNvPr id="18435" name="Rectangle 3"/>
          <p:cNvSpPr>
            <a:spLocks noGrp="1" noChangeArrowheads="1"/>
          </p:cNvSpPr>
          <p:nvPr>
            <p:ph type="body" sz="half" idx="1"/>
          </p:nvPr>
        </p:nvSpPr>
        <p:spPr/>
        <p:txBody>
          <a:bodyPr>
            <a:normAutofit fontScale="92500"/>
          </a:bodyPr>
          <a:lstStyle/>
          <a:p>
            <a:pPr eaLnBrk="1" hangingPunct="1">
              <a:lnSpc>
                <a:spcPct val="90000"/>
              </a:lnSpc>
            </a:pPr>
            <a:r>
              <a:rPr lang="en-US" altLang="en-US" sz="2400" smtClean="0">
                <a:solidFill>
                  <a:srgbClr val="F20E00"/>
                </a:solidFill>
              </a:rPr>
              <a:t>Moon between earth and sun</a:t>
            </a:r>
            <a:endParaRPr lang="en-US" altLang="en-US" sz="2400" smtClean="0"/>
          </a:p>
          <a:p>
            <a:pPr eaLnBrk="1" hangingPunct="1">
              <a:lnSpc>
                <a:spcPct val="90000"/>
              </a:lnSpc>
            </a:pPr>
            <a:r>
              <a:rPr lang="en-US" altLang="en-US" sz="2400" smtClean="0"/>
              <a:t>Moons shadow barely reaches earth</a:t>
            </a:r>
          </a:p>
          <a:p>
            <a:pPr eaLnBrk="1" hangingPunct="1">
              <a:lnSpc>
                <a:spcPct val="90000"/>
              </a:lnSpc>
            </a:pPr>
            <a:r>
              <a:rPr lang="en-US" altLang="en-US" sz="2400" smtClean="0">
                <a:solidFill>
                  <a:srgbClr val="F20E00"/>
                </a:solidFill>
              </a:rPr>
              <a:t>If directly in umbra--&gt; total darkness</a:t>
            </a:r>
          </a:p>
          <a:p>
            <a:pPr eaLnBrk="1" hangingPunct="1">
              <a:lnSpc>
                <a:spcPct val="90000"/>
              </a:lnSpc>
            </a:pPr>
            <a:r>
              <a:rPr lang="en-US" altLang="en-US" sz="2400" smtClean="0">
                <a:solidFill>
                  <a:srgbClr val="F20E00"/>
                </a:solidFill>
              </a:rPr>
              <a:t>If in penumbra --&gt; partial eclipse</a:t>
            </a:r>
          </a:p>
          <a:p>
            <a:pPr eaLnBrk="1" hangingPunct="1">
              <a:lnSpc>
                <a:spcPct val="90000"/>
              </a:lnSpc>
            </a:pPr>
            <a:r>
              <a:rPr lang="en-US" altLang="en-US" sz="2400" smtClean="0">
                <a:solidFill>
                  <a:srgbClr val="F20E00"/>
                </a:solidFill>
                <a:hlinkClick r:id="rId3"/>
              </a:rPr>
              <a:t>When can I see one?</a:t>
            </a:r>
            <a:endParaRPr lang="en-US" altLang="en-US" sz="2400" smtClean="0">
              <a:solidFill>
                <a:srgbClr val="F20E00"/>
              </a:solidFill>
            </a:endParaRPr>
          </a:p>
          <a:p>
            <a:pPr eaLnBrk="1" hangingPunct="1">
              <a:lnSpc>
                <a:spcPct val="90000"/>
              </a:lnSpc>
            </a:pPr>
            <a:r>
              <a:rPr lang="en-US" altLang="en-US" sz="2400" smtClean="0"/>
              <a:t>Flash animation on cd-ROM  (Ch. 26 Properties of Light fig. 26-12 and 26-13)</a:t>
            </a:r>
          </a:p>
        </p:txBody>
      </p:sp>
      <p:pic>
        <p:nvPicPr>
          <p:cNvPr id="18440" name="Picture 8"/>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rcRect/>
          <a:stretch>
            <a:fillRect/>
          </a:stretch>
        </p:blipFill>
        <p:spPr>
          <a:xfrm>
            <a:off x="4800600" y="1447800"/>
            <a:ext cx="3810000" cy="2508250"/>
          </a:xfrm>
        </p:spPr>
      </p:pic>
      <p:pic>
        <p:nvPicPr>
          <p:cNvPr id="18441" name="Picture 9"/>
          <p:cNvPicPr>
            <a:picLocks noGrp="1" noChangeAspect="1" noChangeArrowheads="1"/>
          </p:cNvPicPr>
          <p:nvPr>
            <p:ph sz="quarter" idx="3"/>
          </p:nvPr>
        </p:nvPicPr>
        <p:blipFill>
          <a:blip r:embed="rId5">
            <a:extLst>
              <a:ext uri="{28A0092B-C50C-407E-A947-70E740481C1C}">
                <a14:useLocalDpi xmlns:a14="http://schemas.microsoft.com/office/drawing/2010/main" val="0"/>
              </a:ext>
            </a:extLst>
          </a:blip>
          <a:srcRect/>
          <a:stretch>
            <a:fillRect/>
          </a:stretch>
        </p:blipFill>
        <p:spPr>
          <a:xfrm>
            <a:off x="4800600" y="4114800"/>
            <a:ext cx="3810000" cy="2546350"/>
          </a:xfrm>
        </p:spPr>
      </p:pic>
    </p:spTree>
    <p:extLst>
      <p:ext uri="{BB962C8B-B14F-4D97-AF65-F5344CB8AC3E}">
        <p14:creationId xmlns:p14="http://schemas.microsoft.com/office/powerpoint/2010/main" val="1441734367"/>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42" fill="hold" nodeType="clickEffect">
                                  <p:stCondLst>
                                    <p:cond delay="0"/>
                                  </p:stCondLst>
                                  <p:childTnLst>
                                    <p:set>
                                      <p:cBhvr>
                                        <p:cTn id="6" dur="1" fill="hold">
                                          <p:stCondLst>
                                            <p:cond delay="0"/>
                                          </p:stCondLst>
                                        </p:cTn>
                                        <p:tgtEl>
                                          <p:spTgt spid="18440"/>
                                        </p:tgtEl>
                                        <p:attrNameLst>
                                          <p:attrName>style.visibility</p:attrName>
                                        </p:attrNameLst>
                                      </p:cBhvr>
                                      <p:to>
                                        <p:strVal val="visible"/>
                                      </p:to>
                                    </p:set>
                                    <p:animEffect transition="in" filter="barn(outHorizontal)">
                                      <p:cBhvr>
                                        <p:cTn id="7" dur="500"/>
                                        <p:tgtEl>
                                          <p:spTgt spid="1844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6" fill="hold" nodeType="clickEffect">
                                  <p:stCondLst>
                                    <p:cond delay="0"/>
                                  </p:stCondLst>
                                  <p:childTnLst>
                                    <p:set>
                                      <p:cBhvr>
                                        <p:cTn id="11" dur="1" fill="hold">
                                          <p:stCondLst>
                                            <p:cond delay="0"/>
                                          </p:stCondLst>
                                        </p:cTn>
                                        <p:tgtEl>
                                          <p:spTgt spid="18441"/>
                                        </p:tgtEl>
                                        <p:attrNameLst>
                                          <p:attrName>style.visibility</p:attrName>
                                        </p:attrNameLst>
                                      </p:cBhvr>
                                      <p:to>
                                        <p:strVal val="visible"/>
                                      </p:to>
                                    </p:set>
                                    <p:animEffect transition="in" filter="barn(inHorizontal)">
                                      <p:cBhvr>
                                        <p:cTn id="12" dur="500"/>
                                        <p:tgtEl>
                                          <p:spTgt spid="1844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8435">
                                            <p:txEl>
                                              <p:pRg st="0" end="0"/>
                                            </p:txEl>
                                          </p:spTgt>
                                        </p:tgtEl>
                                        <p:attrNameLst>
                                          <p:attrName>style.visibility</p:attrName>
                                        </p:attrNameLst>
                                      </p:cBhvr>
                                      <p:to>
                                        <p:strVal val="visible"/>
                                      </p:to>
                                    </p:set>
                                    <p:animEffect transition="in" filter="slide(fromBottom)">
                                      <p:cBhvr>
                                        <p:cTn id="17" dur="500"/>
                                        <p:tgtEl>
                                          <p:spTgt spid="18435">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18435">
                                            <p:txEl>
                                              <p:pRg st="1" end="1"/>
                                            </p:txEl>
                                          </p:spTgt>
                                        </p:tgtEl>
                                        <p:attrNameLst>
                                          <p:attrName>style.visibility</p:attrName>
                                        </p:attrNameLst>
                                      </p:cBhvr>
                                      <p:to>
                                        <p:strVal val="visible"/>
                                      </p:to>
                                    </p:set>
                                    <p:animEffect transition="in" filter="slide(fromBottom)">
                                      <p:cBhvr>
                                        <p:cTn id="22" dur="500"/>
                                        <p:tgtEl>
                                          <p:spTgt spid="18435">
                                            <p:txEl>
                                              <p:pRg st="1" end="1"/>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18435">
                                            <p:txEl>
                                              <p:pRg st="2" end="2"/>
                                            </p:txEl>
                                          </p:spTgt>
                                        </p:tgtEl>
                                        <p:attrNameLst>
                                          <p:attrName>style.visibility</p:attrName>
                                        </p:attrNameLst>
                                      </p:cBhvr>
                                      <p:to>
                                        <p:strVal val="visible"/>
                                      </p:to>
                                    </p:set>
                                    <p:animEffect transition="in" filter="slide(fromBottom)">
                                      <p:cBhvr>
                                        <p:cTn id="27" dur="500"/>
                                        <p:tgtEl>
                                          <p:spTgt spid="18435">
                                            <p:txEl>
                                              <p:pRg st="2" end="2"/>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18435">
                                            <p:txEl>
                                              <p:pRg st="3" end="3"/>
                                            </p:txEl>
                                          </p:spTgt>
                                        </p:tgtEl>
                                        <p:attrNameLst>
                                          <p:attrName>style.visibility</p:attrName>
                                        </p:attrNameLst>
                                      </p:cBhvr>
                                      <p:to>
                                        <p:strVal val="visible"/>
                                      </p:to>
                                    </p:set>
                                    <p:animEffect transition="in" filter="slide(fromBottom)">
                                      <p:cBhvr>
                                        <p:cTn id="32" dur="500"/>
                                        <p:tgtEl>
                                          <p:spTgt spid="18435">
                                            <p:txEl>
                                              <p:pRg st="3" end="3"/>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18435">
                                            <p:txEl>
                                              <p:pRg st="4" end="4"/>
                                            </p:txEl>
                                          </p:spTgt>
                                        </p:tgtEl>
                                        <p:attrNameLst>
                                          <p:attrName>style.visibility</p:attrName>
                                        </p:attrNameLst>
                                      </p:cBhvr>
                                      <p:to>
                                        <p:strVal val="visible"/>
                                      </p:to>
                                    </p:set>
                                    <p:animEffect transition="in" filter="slide(fromBottom)">
                                      <p:cBhvr>
                                        <p:cTn id="37" dur="500"/>
                                        <p:tgtEl>
                                          <p:spTgt spid="18435">
                                            <p:txEl>
                                              <p:pRg st="4" end="4"/>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18435">
                                            <p:txEl>
                                              <p:pRg st="5" end="5"/>
                                            </p:txEl>
                                          </p:spTgt>
                                        </p:tgtEl>
                                        <p:attrNameLst>
                                          <p:attrName>style.visibility</p:attrName>
                                        </p:attrNameLst>
                                      </p:cBhvr>
                                      <p:to>
                                        <p:strVal val="visible"/>
                                      </p:to>
                                    </p:set>
                                    <p:animEffect transition="in" filter="slide(fromBottom)">
                                      <p:cBhvr>
                                        <p:cTn id="42" dur="500"/>
                                        <p:tgtEl>
                                          <p:spTgt spid="1843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build="p" autoUpdateAnimBg="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762000" y="228600"/>
            <a:ext cx="7772400" cy="1143000"/>
          </a:xfrm>
        </p:spPr>
        <p:txBody>
          <a:bodyPr/>
          <a:lstStyle/>
          <a:p>
            <a:pPr eaLnBrk="1" hangingPunct="1"/>
            <a:r>
              <a:rPr lang="en-US" altLang="en-US" smtClean="0">
                <a:solidFill>
                  <a:srgbClr val="F20E00"/>
                </a:solidFill>
              </a:rPr>
              <a:t>Lunar Eclipse</a:t>
            </a:r>
            <a:endParaRPr lang="en-US" altLang="en-US" smtClean="0"/>
          </a:p>
        </p:txBody>
      </p:sp>
      <p:sp>
        <p:nvSpPr>
          <p:cNvPr id="19459" name="Rectangle 3"/>
          <p:cNvSpPr>
            <a:spLocks noGrp="1" noChangeArrowheads="1"/>
          </p:cNvSpPr>
          <p:nvPr>
            <p:ph type="body" sz="half" idx="1"/>
          </p:nvPr>
        </p:nvSpPr>
        <p:spPr>
          <a:xfrm>
            <a:off x="228600" y="1295400"/>
            <a:ext cx="4876800" cy="2057400"/>
          </a:xfrm>
        </p:spPr>
        <p:txBody>
          <a:bodyPr/>
          <a:lstStyle/>
          <a:p>
            <a:pPr eaLnBrk="1" hangingPunct="1">
              <a:lnSpc>
                <a:spcPct val="90000"/>
              </a:lnSpc>
            </a:pPr>
            <a:r>
              <a:rPr lang="en-US" altLang="en-US" sz="2400" smtClean="0">
                <a:solidFill>
                  <a:srgbClr val="F20E00"/>
                </a:solidFill>
              </a:rPr>
              <a:t>Earth between sun and moon</a:t>
            </a:r>
          </a:p>
          <a:p>
            <a:pPr eaLnBrk="1" hangingPunct="1">
              <a:lnSpc>
                <a:spcPct val="90000"/>
              </a:lnSpc>
            </a:pPr>
            <a:r>
              <a:rPr lang="en-US" altLang="en-US" sz="2400" smtClean="0">
                <a:solidFill>
                  <a:srgbClr val="F20E00"/>
                </a:solidFill>
              </a:rPr>
              <a:t>Earth casts shadow to space</a:t>
            </a:r>
          </a:p>
          <a:p>
            <a:pPr eaLnBrk="1" hangingPunct="1">
              <a:lnSpc>
                <a:spcPct val="90000"/>
              </a:lnSpc>
            </a:pPr>
            <a:r>
              <a:rPr lang="en-US" altLang="en-US" sz="2400" smtClean="0">
                <a:hlinkClick r:id="rId3"/>
              </a:rPr>
              <a:t>Which are more common?</a:t>
            </a:r>
            <a:endParaRPr lang="en-US" altLang="en-US" sz="2400" smtClean="0"/>
          </a:p>
          <a:p>
            <a:pPr eaLnBrk="1" hangingPunct="1">
              <a:lnSpc>
                <a:spcPct val="90000"/>
              </a:lnSpc>
            </a:pPr>
            <a:endParaRPr lang="en-US" altLang="en-US" sz="2400" smtClean="0"/>
          </a:p>
        </p:txBody>
      </p:sp>
      <p:pic>
        <p:nvPicPr>
          <p:cNvPr id="27652" name="Picture 6"/>
          <p:cNvPicPr>
            <a:picLocks noGrp="1" noChangeAspect="1" noChangeArrowheads="1"/>
          </p:cNvPicPr>
          <p:nvPr>
            <p:ph sz="quarter" idx="3"/>
          </p:nvPr>
        </p:nvPicPr>
        <p:blipFill>
          <a:blip r:embed="rId4">
            <a:extLst>
              <a:ext uri="{28A0092B-C50C-407E-A947-70E740481C1C}">
                <a14:useLocalDpi xmlns:a14="http://schemas.microsoft.com/office/drawing/2010/main" val="0"/>
              </a:ext>
            </a:extLst>
          </a:blip>
          <a:srcRect/>
          <a:stretch>
            <a:fillRect/>
          </a:stretch>
        </p:blipFill>
        <p:spPr>
          <a:xfrm>
            <a:off x="762000" y="3657600"/>
            <a:ext cx="4800600" cy="2863850"/>
          </a:xfrm>
        </p:spPr>
      </p:pic>
      <p:pic>
        <p:nvPicPr>
          <p:cNvPr id="27653" name="Picture 7"/>
          <p:cNvPicPr>
            <a:picLocks noGrp="1" noChangeAspect="1" noChangeArrowheads="1"/>
          </p:cNvPicPr>
          <p:nvPr>
            <p:ph sz="quarter" idx="2"/>
          </p:nvPr>
        </p:nvPicPr>
        <p:blipFill>
          <a:blip r:embed="rId5">
            <a:extLst>
              <a:ext uri="{28A0092B-C50C-407E-A947-70E740481C1C}">
                <a14:useLocalDpi xmlns:a14="http://schemas.microsoft.com/office/drawing/2010/main" val="0"/>
              </a:ext>
            </a:extLst>
          </a:blip>
          <a:srcRect/>
          <a:stretch>
            <a:fillRect/>
          </a:stretch>
        </p:blipFill>
        <p:spPr>
          <a:xfrm>
            <a:off x="6172200" y="1295400"/>
            <a:ext cx="2438400" cy="2438400"/>
          </a:xfrm>
        </p:spPr>
      </p:pic>
    </p:spTree>
    <p:extLst>
      <p:ext uri="{BB962C8B-B14F-4D97-AF65-F5344CB8AC3E}">
        <p14:creationId xmlns:p14="http://schemas.microsoft.com/office/powerpoint/2010/main" val="671397035"/>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animEffect transition="in" filter="slide(fromBottom)">
                                      <p:cBhvr>
                                        <p:cTn id="7" dur="500"/>
                                        <p:tgtEl>
                                          <p:spTgt spid="1945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9459">
                                            <p:txEl>
                                              <p:pRg st="1" end="1"/>
                                            </p:txEl>
                                          </p:spTgt>
                                        </p:tgtEl>
                                        <p:attrNameLst>
                                          <p:attrName>style.visibility</p:attrName>
                                        </p:attrNameLst>
                                      </p:cBhvr>
                                      <p:to>
                                        <p:strVal val="visible"/>
                                      </p:to>
                                    </p:set>
                                    <p:animEffect transition="in" filter="slide(fromBottom)">
                                      <p:cBhvr>
                                        <p:cTn id="12" dur="500"/>
                                        <p:tgtEl>
                                          <p:spTgt spid="1945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9459">
                                            <p:txEl>
                                              <p:pRg st="2" end="2"/>
                                            </p:txEl>
                                          </p:spTgt>
                                        </p:tgtEl>
                                        <p:attrNameLst>
                                          <p:attrName>style.visibility</p:attrName>
                                        </p:attrNameLst>
                                      </p:cBhvr>
                                      <p:to>
                                        <p:strVal val="visible"/>
                                      </p:to>
                                    </p:set>
                                    <p:animEffect transition="in" filter="slide(fromBottom)">
                                      <p:cBhvr>
                                        <p:cTn id="17" dur="500"/>
                                        <p:tgtEl>
                                          <p:spTgt spid="1945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uild="p" autoUpdateAnimBg="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228600" y="0"/>
            <a:ext cx="8229600" cy="6705600"/>
          </a:xfrm>
          <a:prstGeom prst="rect">
            <a:avLst/>
          </a:prstGeom>
        </p:spPr>
      </p:pic>
    </p:spTree>
    <p:extLst>
      <p:ext uri="{BB962C8B-B14F-4D97-AF65-F5344CB8AC3E}">
        <p14:creationId xmlns:p14="http://schemas.microsoft.com/office/powerpoint/2010/main" val="1633144729"/>
      </p:ext>
    </p:extLst>
  </p:cSld>
  <p:clrMapOvr>
    <a:masterClrMapping/>
  </p:clrMapOvr>
  <p:transition>
    <p:fade thruBlk="1"/>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6" name="Picture 2" descr="Image result for solar eclipse wyoming 20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799" y="1447800"/>
            <a:ext cx="8868051" cy="5029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150865"/>
      </p:ext>
    </p:extLst>
  </p:cSld>
  <p:clrMapOvr>
    <a:masterClrMapping/>
  </p:clrMapOvr>
  <p:transition>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5" name="AutoShape 5" descr="cone"/>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a:lstStyle/>
          <a:p>
            <a:endParaRPr lang="en-US"/>
          </a:p>
        </p:txBody>
      </p:sp>
      <p:pic>
        <p:nvPicPr>
          <p:cNvPr id="117766" name="Picture 6" descr="con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429" y="2209800"/>
            <a:ext cx="3862826" cy="378595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p:nvPr/>
        </p:nvPicPr>
        <p:blipFill>
          <a:blip r:embed="rId3">
            <a:extLst>
              <a:ext uri="{28A0092B-C50C-407E-A947-70E740481C1C}">
                <a14:useLocalDpi xmlns:a14="http://schemas.microsoft.com/office/drawing/2010/main" val="0"/>
              </a:ext>
            </a:extLst>
          </a:blip>
          <a:stretch>
            <a:fillRect/>
          </a:stretch>
        </p:blipFill>
        <p:spPr>
          <a:xfrm>
            <a:off x="4724400" y="1905001"/>
            <a:ext cx="3962400" cy="3622080"/>
          </a:xfrm>
          <a:prstGeom prst="rect">
            <a:avLst/>
          </a:prstGeom>
        </p:spPr>
      </p:pic>
    </p:spTree>
    <p:extLst>
      <p:ext uri="{BB962C8B-B14F-4D97-AF65-F5344CB8AC3E}">
        <p14:creationId xmlns:p14="http://schemas.microsoft.com/office/powerpoint/2010/main" val="2915924175"/>
      </p:ext>
    </p:extLst>
  </p:cSld>
  <p:clrMapOvr>
    <a:masterClrMapping/>
  </p:clrMapOvr>
  <p:transition>
    <p:fade thruBlk="1"/>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050" name="Picture 2" descr="http://vhassell.wikispaces.com/file/view/eclipse_in_wy.gif/165493367/586x293/eclipse_in_wy.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457325"/>
            <a:ext cx="8515350" cy="4257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7501795"/>
      </p:ext>
    </p:extLst>
  </p:cSld>
  <p:clrMapOvr>
    <a:masterClrMapping/>
  </p:clrMapOvr>
  <p:transition>
    <p:fade thruBlk="1"/>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altLang="en-US" smtClean="0"/>
              <a:t>Polarization</a:t>
            </a:r>
          </a:p>
        </p:txBody>
      </p:sp>
      <p:sp>
        <p:nvSpPr>
          <p:cNvPr id="4099" name="Rectangle 3"/>
          <p:cNvSpPr>
            <a:spLocks noGrp="1" noChangeArrowheads="1"/>
          </p:cNvSpPr>
          <p:nvPr>
            <p:ph type="body" idx="1"/>
          </p:nvPr>
        </p:nvSpPr>
        <p:spPr/>
        <p:txBody>
          <a:bodyPr/>
          <a:lstStyle/>
          <a:p>
            <a:pPr eaLnBrk="1" hangingPunct="1"/>
            <a:r>
              <a:rPr lang="en-US" altLang="en-US" smtClean="0"/>
              <a:t>Does light travel in waves?</a:t>
            </a:r>
          </a:p>
          <a:p>
            <a:pPr eaLnBrk="1" hangingPunct="1"/>
            <a:r>
              <a:rPr lang="en-US" altLang="en-US" smtClean="0"/>
              <a:t>Yes.  What type?</a:t>
            </a:r>
          </a:p>
          <a:p>
            <a:pPr eaLnBrk="1" hangingPunct="1"/>
            <a:r>
              <a:rPr lang="en-US" altLang="en-US" smtClean="0"/>
              <a:t>Transverse.  </a:t>
            </a:r>
          </a:p>
          <a:p>
            <a:pPr eaLnBrk="1" hangingPunct="1"/>
            <a:r>
              <a:rPr lang="en-US" altLang="en-US" smtClean="0">
                <a:solidFill>
                  <a:srgbClr val="FF2303"/>
                </a:solidFill>
              </a:rPr>
              <a:t>Polarized:</a:t>
            </a:r>
          </a:p>
          <a:p>
            <a:pPr lvl="1" eaLnBrk="1" hangingPunct="1"/>
            <a:r>
              <a:rPr lang="en-US" altLang="en-US" smtClean="0">
                <a:solidFill>
                  <a:srgbClr val="FF2303"/>
                </a:solidFill>
              </a:rPr>
              <a:t>back and forth in one direction</a:t>
            </a:r>
            <a:endParaRPr lang="en-US" altLang="en-US" smtClean="0"/>
          </a:p>
          <a:p>
            <a:pPr eaLnBrk="1" hangingPunct="1"/>
            <a:r>
              <a:rPr lang="en-US" altLang="en-US" smtClean="0"/>
              <a:t>Filters on overhead</a:t>
            </a:r>
          </a:p>
          <a:p>
            <a:pPr eaLnBrk="1" hangingPunct="1"/>
            <a:r>
              <a:rPr lang="en-US" altLang="en-US" smtClean="0"/>
              <a:t>Demo w/ grating</a:t>
            </a:r>
          </a:p>
        </p:txBody>
      </p:sp>
    </p:spTree>
    <p:extLst>
      <p:ext uri="{BB962C8B-B14F-4D97-AF65-F5344CB8AC3E}">
        <p14:creationId xmlns:p14="http://schemas.microsoft.com/office/powerpoint/2010/main" val="4265596077"/>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barn(inVertical)">
                                      <p:cBhvr>
                                        <p:cTn id="7" dur="500"/>
                                        <p:tgtEl>
                                          <p:spTgt spid="409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barn(inVertical)">
                                      <p:cBhvr>
                                        <p:cTn id="12" dur="500"/>
                                        <p:tgtEl>
                                          <p:spTgt spid="409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barn(inVertical)">
                                      <p:cBhvr>
                                        <p:cTn id="17" dur="500"/>
                                        <p:tgtEl>
                                          <p:spTgt spid="4099">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barn(inVertical)">
                                      <p:cBhvr>
                                        <p:cTn id="22" dur="500"/>
                                        <p:tgtEl>
                                          <p:spTgt spid="4099">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barn(inVertical)">
                                      <p:cBhvr>
                                        <p:cTn id="27" dur="500"/>
                                        <p:tgtEl>
                                          <p:spTgt spid="4099">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4099">
                                            <p:txEl>
                                              <p:pRg st="5" end="5"/>
                                            </p:txEl>
                                          </p:spTgt>
                                        </p:tgtEl>
                                        <p:attrNameLst>
                                          <p:attrName>style.visibility</p:attrName>
                                        </p:attrNameLst>
                                      </p:cBhvr>
                                      <p:to>
                                        <p:strVal val="visible"/>
                                      </p:to>
                                    </p:set>
                                    <p:animEffect transition="in" filter="barn(inVertical)">
                                      <p:cBhvr>
                                        <p:cTn id="32" dur="500"/>
                                        <p:tgtEl>
                                          <p:spTgt spid="4099">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4099">
                                            <p:txEl>
                                              <p:pRg st="6" end="6"/>
                                            </p:txEl>
                                          </p:spTgt>
                                        </p:tgtEl>
                                        <p:attrNameLst>
                                          <p:attrName>style.visibility</p:attrName>
                                        </p:attrNameLst>
                                      </p:cBhvr>
                                      <p:to>
                                        <p:strVal val="visible"/>
                                      </p:to>
                                    </p:set>
                                    <p:animEffect transition="in" filter="barn(inVertical)">
                                      <p:cBhvr>
                                        <p:cTn id="37" dur="500"/>
                                        <p:tgtEl>
                                          <p:spTgt spid="409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bldLvl="3" autoUpdateAnimBg="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altLang="en-US" smtClean="0"/>
              <a:t>Polarization</a:t>
            </a:r>
          </a:p>
        </p:txBody>
      </p:sp>
      <p:sp>
        <p:nvSpPr>
          <p:cNvPr id="5123" name="Rectangle 3"/>
          <p:cNvSpPr>
            <a:spLocks noGrp="1" noChangeArrowheads="1"/>
          </p:cNvSpPr>
          <p:nvPr>
            <p:ph type="body" sz="half" idx="1"/>
          </p:nvPr>
        </p:nvSpPr>
        <p:spPr/>
        <p:txBody>
          <a:bodyPr/>
          <a:lstStyle/>
          <a:p>
            <a:pPr eaLnBrk="1" hangingPunct="1"/>
            <a:r>
              <a:rPr lang="en-US" altLang="en-US" sz="2800" smtClean="0">
                <a:solidFill>
                  <a:srgbClr val="FF2303"/>
                </a:solidFill>
              </a:rPr>
              <a:t>Light from a common light source --&gt; not polarized</a:t>
            </a:r>
            <a:endParaRPr lang="en-US" altLang="en-US" sz="2800" smtClean="0"/>
          </a:p>
          <a:p>
            <a:pPr lvl="1" eaLnBrk="1" hangingPunct="1"/>
            <a:r>
              <a:rPr lang="en-US" altLang="en-US" sz="2400" smtClean="0"/>
              <a:t>Electrons vibrating in random directions</a:t>
            </a:r>
            <a:endParaRPr lang="en-US" altLang="en-US" sz="1600" smtClean="0"/>
          </a:p>
        </p:txBody>
      </p:sp>
      <p:pic>
        <p:nvPicPr>
          <p:cNvPr id="5124" name="Picture 6"/>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5233988" y="1981200"/>
            <a:ext cx="2636837" cy="1981200"/>
          </a:xfrm>
        </p:spPr>
      </p:pic>
      <p:pic>
        <p:nvPicPr>
          <p:cNvPr id="5125" name="Picture 7"/>
          <p:cNvPicPr>
            <a:picLocks noGrp="1" noChangeAspect="1" noChangeArrowheads="1"/>
          </p:cNvPicPr>
          <p:nvPr>
            <p:ph sz="quarter" idx="3"/>
          </p:nvPr>
        </p:nvPicPr>
        <p:blipFill>
          <a:blip r:embed="rId3">
            <a:extLst>
              <a:ext uri="{28A0092B-C50C-407E-A947-70E740481C1C}">
                <a14:useLocalDpi xmlns:a14="http://schemas.microsoft.com/office/drawing/2010/main" val="0"/>
              </a:ext>
            </a:extLst>
          </a:blip>
          <a:srcRect/>
          <a:stretch>
            <a:fillRect/>
          </a:stretch>
        </p:blipFill>
        <p:spPr>
          <a:xfrm>
            <a:off x="4808538" y="4114800"/>
            <a:ext cx="3489325" cy="1981200"/>
          </a:xfrm>
        </p:spPr>
      </p:pic>
    </p:spTree>
    <p:extLst>
      <p:ext uri="{BB962C8B-B14F-4D97-AF65-F5344CB8AC3E}">
        <p14:creationId xmlns:p14="http://schemas.microsoft.com/office/powerpoint/2010/main" val="3758587438"/>
      </p:ext>
    </p:extLst>
  </p:cSld>
  <p:clrMapOvr>
    <a:masterClrMapping/>
  </p:clrMapOvr>
  <p:transition>
    <p:random/>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a:xfrm>
            <a:off x="685800" y="1143000"/>
            <a:ext cx="7772400" cy="1143000"/>
          </a:xfrm>
        </p:spPr>
        <p:txBody>
          <a:bodyPr>
            <a:normAutofit fontScale="90000"/>
          </a:bodyPr>
          <a:lstStyle/>
          <a:p>
            <a:r>
              <a:rPr lang="en-US" sz="6600" b="1">
                <a:effectLst>
                  <a:outerShdw blurRad="38100" dist="38100" dir="2700000" algn="tl">
                    <a:srgbClr val="000000"/>
                  </a:outerShdw>
                </a:effectLst>
              </a:rPr>
              <a:t>Polarization</a:t>
            </a:r>
            <a:br>
              <a:rPr lang="en-US" sz="6600" b="1">
                <a:effectLst>
                  <a:outerShdw blurRad="38100" dist="38100" dir="2700000" algn="tl">
                    <a:srgbClr val="000000"/>
                  </a:outerShdw>
                </a:effectLst>
              </a:rPr>
            </a:br>
            <a:r>
              <a:rPr lang="en-US" sz="2400" b="1">
                <a:effectLst>
                  <a:outerShdw blurRad="38100" dist="38100" dir="2700000" algn="tl">
                    <a:srgbClr val="000000"/>
                  </a:outerShdw>
                </a:effectLst>
              </a:rPr>
              <a:t>(in Chapter 29)</a:t>
            </a:r>
            <a:endParaRPr lang="en-US"/>
          </a:p>
        </p:txBody>
      </p:sp>
      <p:sp>
        <p:nvSpPr>
          <p:cNvPr id="117763" name="Rectangle 3"/>
          <p:cNvSpPr>
            <a:spLocks noGrp="1" noChangeArrowheads="1"/>
          </p:cNvSpPr>
          <p:nvPr>
            <p:ph type="body" idx="1"/>
          </p:nvPr>
        </p:nvSpPr>
        <p:spPr>
          <a:xfrm>
            <a:off x="685800" y="2438400"/>
            <a:ext cx="7772400" cy="4114800"/>
          </a:xfrm>
        </p:spPr>
        <p:txBody>
          <a:bodyPr/>
          <a:lstStyle/>
          <a:p>
            <a:r>
              <a:rPr lang="en-US"/>
              <a:t>Light can be polarized by:</a:t>
            </a:r>
          </a:p>
          <a:p>
            <a:pPr lvl="1"/>
            <a:r>
              <a:rPr lang="en-US"/>
              <a:t>(1)  passing light though a polarizer material or</a:t>
            </a:r>
          </a:p>
          <a:p>
            <a:pPr lvl="1"/>
            <a:r>
              <a:rPr lang="en-US"/>
              <a:t>(2)  reflecting light off of a solid or liquid surface.</a:t>
            </a:r>
          </a:p>
          <a:p>
            <a:r>
              <a:rPr lang="en-US"/>
              <a:t>For example, reflected light from a lake is mostly horizontally polarized. </a:t>
            </a:r>
          </a:p>
        </p:txBody>
      </p:sp>
    </p:spTree>
    <p:extLst>
      <p:ext uri="{BB962C8B-B14F-4D97-AF65-F5344CB8AC3E}">
        <p14:creationId xmlns:p14="http://schemas.microsoft.com/office/powerpoint/2010/main" val="304917685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17763">
                                            <p:txEl>
                                              <p:pRg st="0" end="0"/>
                                            </p:txEl>
                                          </p:spTgt>
                                        </p:tgtEl>
                                        <p:attrNameLst>
                                          <p:attrName>style.visibility</p:attrName>
                                        </p:attrNameLst>
                                      </p:cBhvr>
                                      <p:to>
                                        <p:strVal val="visible"/>
                                      </p:to>
                                    </p:set>
                                    <p:animEffect transition="in" filter="box(out)">
                                      <p:cBhvr>
                                        <p:cTn id="7" dur="500"/>
                                        <p:tgtEl>
                                          <p:spTgt spid="11776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17763">
                                            <p:txEl>
                                              <p:pRg st="1" end="1"/>
                                            </p:txEl>
                                          </p:spTgt>
                                        </p:tgtEl>
                                        <p:attrNameLst>
                                          <p:attrName>style.visibility</p:attrName>
                                        </p:attrNameLst>
                                      </p:cBhvr>
                                      <p:to>
                                        <p:strVal val="visible"/>
                                      </p:to>
                                    </p:set>
                                    <p:animEffect transition="in" filter="box(out)">
                                      <p:cBhvr>
                                        <p:cTn id="12" dur="500"/>
                                        <p:tgtEl>
                                          <p:spTgt spid="117763">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117763">
                                            <p:txEl>
                                              <p:pRg st="2" end="2"/>
                                            </p:txEl>
                                          </p:spTgt>
                                        </p:tgtEl>
                                        <p:attrNameLst>
                                          <p:attrName>style.visibility</p:attrName>
                                        </p:attrNameLst>
                                      </p:cBhvr>
                                      <p:to>
                                        <p:strVal val="visible"/>
                                      </p:to>
                                    </p:set>
                                    <p:animEffect transition="in" filter="box(out)">
                                      <p:cBhvr>
                                        <p:cTn id="17" dur="500"/>
                                        <p:tgtEl>
                                          <p:spTgt spid="117763">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117763">
                                            <p:txEl>
                                              <p:pRg st="3" end="3"/>
                                            </p:txEl>
                                          </p:spTgt>
                                        </p:tgtEl>
                                        <p:attrNameLst>
                                          <p:attrName>style.visibility</p:attrName>
                                        </p:attrNameLst>
                                      </p:cBhvr>
                                      <p:to>
                                        <p:strVal val="visible"/>
                                      </p:to>
                                    </p:set>
                                    <p:animEffect transition="in" filter="box(out)">
                                      <p:cBhvr>
                                        <p:cTn id="22" dur="500"/>
                                        <p:tgtEl>
                                          <p:spTgt spid="117763">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3" grpId="0" build="p" bldLvl="5" autoUpdateAnimBg="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762000" y="152400"/>
            <a:ext cx="7772400" cy="609600"/>
          </a:xfrm>
        </p:spPr>
        <p:txBody>
          <a:bodyPr>
            <a:normAutofit fontScale="90000"/>
          </a:bodyPr>
          <a:lstStyle/>
          <a:p>
            <a:pPr eaLnBrk="1" hangingPunct="1"/>
            <a:r>
              <a:rPr lang="en-US" altLang="en-US" smtClean="0"/>
              <a:t>Polarization</a:t>
            </a:r>
          </a:p>
        </p:txBody>
      </p:sp>
      <p:sp>
        <p:nvSpPr>
          <p:cNvPr id="19459" name="Rectangle 3"/>
          <p:cNvSpPr>
            <a:spLocks noGrp="1" noChangeArrowheads="1"/>
          </p:cNvSpPr>
          <p:nvPr>
            <p:ph type="body" sz="half" idx="1"/>
          </p:nvPr>
        </p:nvSpPr>
        <p:spPr>
          <a:xfrm>
            <a:off x="381000" y="838200"/>
            <a:ext cx="3581400" cy="5486400"/>
          </a:xfrm>
        </p:spPr>
        <p:txBody>
          <a:bodyPr>
            <a:normAutofit fontScale="92500"/>
          </a:bodyPr>
          <a:lstStyle/>
          <a:p>
            <a:pPr eaLnBrk="1" hangingPunct="1"/>
            <a:r>
              <a:rPr lang="en-US" altLang="en-US" sz="2400" dirty="0" smtClean="0">
                <a:solidFill>
                  <a:srgbClr val="FF2303"/>
                </a:solidFill>
              </a:rPr>
              <a:t>Polarization axis aligned --&gt; light passes</a:t>
            </a:r>
          </a:p>
          <a:p>
            <a:pPr eaLnBrk="1" hangingPunct="1"/>
            <a:r>
              <a:rPr lang="en-US" altLang="en-US" sz="2400" dirty="0" smtClean="0">
                <a:solidFill>
                  <a:srgbClr val="FF2303"/>
                </a:solidFill>
              </a:rPr>
              <a:t>Axis crossed --&gt; no pass</a:t>
            </a:r>
          </a:p>
          <a:p>
            <a:r>
              <a:rPr lang="en-US" altLang="en-US" sz="2800" dirty="0">
                <a:solidFill>
                  <a:srgbClr val="FF2303"/>
                </a:solidFill>
              </a:rPr>
              <a:t>Reflected light from roads, glass, water is horizontally polarized</a:t>
            </a:r>
            <a:endParaRPr lang="en-US" altLang="en-US" sz="2800" dirty="0"/>
          </a:p>
          <a:p>
            <a:r>
              <a:rPr lang="en-US" altLang="en-US" sz="2800" dirty="0"/>
              <a:t>Which way are sunglasses polarized?</a:t>
            </a:r>
          </a:p>
          <a:p>
            <a:r>
              <a:rPr lang="en-US" altLang="en-US" sz="2800" dirty="0">
                <a:solidFill>
                  <a:srgbClr val="FF2303"/>
                </a:solidFill>
              </a:rPr>
              <a:t>Sunglasses are polarized vertically!</a:t>
            </a:r>
            <a:r>
              <a:rPr lang="en-US" altLang="en-US" sz="2800" dirty="0"/>
              <a:t> </a:t>
            </a:r>
          </a:p>
          <a:p>
            <a:pPr lvl="1"/>
            <a:r>
              <a:rPr lang="en-US" altLang="en-US" sz="2400" dirty="0">
                <a:solidFill>
                  <a:srgbClr val="FF2303"/>
                </a:solidFill>
              </a:rPr>
              <a:t>Blocks horizontal waves</a:t>
            </a:r>
            <a:endParaRPr lang="en-US" altLang="en-US" sz="2400" dirty="0"/>
          </a:p>
          <a:p>
            <a:pPr eaLnBrk="1" hangingPunct="1"/>
            <a:endParaRPr lang="en-US" altLang="en-US" sz="1800" dirty="0" smtClean="0">
              <a:solidFill>
                <a:srgbClr val="FF2303"/>
              </a:solidFill>
            </a:endParaRPr>
          </a:p>
        </p:txBody>
      </p:sp>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6600" y="152400"/>
            <a:ext cx="1852613" cy="198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0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2089" y="2133600"/>
            <a:ext cx="3849964" cy="2291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0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52089" y="4648200"/>
            <a:ext cx="3729645" cy="22315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42675717"/>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anim calcmode="lin" valueType="num">
                                      <p:cBhvr additive="base">
                                        <p:cTn id="7" dur="500" fill="hold"/>
                                        <p:tgtEl>
                                          <p:spTgt spid="1945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45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459">
                                            <p:txEl>
                                              <p:pRg st="1" end="1"/>
                                            </p:txEl>
                                          </p:spTgt>
                                        </p:tgtEl>
                                        <p:attrNameLst>
                                          <p:attrName>style.visibility</p:attrName>
                                        </p:attrNameLst>
                                      </p:cBhvr>
                                      <p:to>
                                        <p:strVal val="visible"/>
                                      </p:to>
                                    </p:set>
                                    <p:anim calcmode="lin" valueType="num">
                                      <p:cBhvr additive="base">
                                        <p:cTn id="13" dur="500" fill="hold"/>
                                        <p:tgtEl>
                                          <p:spTgt spid="1945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945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9459">
                                            <p:txEl>
                                              <p:pRg st="2" end="2"/>
                                            </p:txEl>
                                          </p:spTgt>
                                        </p:tgtEl>
                                        <p:attrNameLst>
                                          <p:attrName>style.visibility</p:attrName>
                                        </p:attrNameLst>
                                      </p:cBhvr>
                                      <p:to>
                                        <p:strVal val="visible"/>
                                      </p:to>
                                    </p:set>
                                    <p:anim calcmode="lin" valueType="num">
                                      <p:cBhvr additive="base">
                                        <p:cTn id="19" dur="500" fill="hold"/>
                                        <p:tgtEl>
                                          <p:spTgt spid="1945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945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9459">
                                            <p:txEl>
                                              <p:pRg st="3" end="3"/>
                                            </p:txEl>
                                          </p:spTgt>
                                        </p:tgtEl>
                                        <p:attrNameLst>
                                          <p:attrName>style.visibility</p:attrName>
                                        </p:attrNameLst>
                                      </p:cBhvr>
                                      <p:to>
                                        <p:strVal val="visible"/>
                                      </p:to>
                                    </p:set>
                                    <p:anim calcmode="lin" valueType="num">
                                      <p:cBhvr additive="base">
                                        <p:cTn id="25" dur="500" fill="hold"/>
                                        <p:tgtEl>
                                          <p:spTgt spid="1945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945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9459">
                                            <p:txEl>
                                              <p:pRg st="4" end="4"/>
                                            </p:txEl>
                                          </p:spTgt>
                                        </p:tgtEl>
                                        <p:attrNameLst>
                                          <p:attrName>style.visibility</p:attrName>
                                        </p:attrNameLst>
                                      </p:cBhvr>
                                      <p:to>
                                        <p:strVal val="visible"/>
                                      </p:to>
                                    </p:set>
                                    <p:anim calcmode="lin" valueType="num">
                                      <p:cBhvr additive="base">
                                        <p:cTn id="31" dur="500" fill="hold"/>
                                        <p:tgtEl>
                                          <p:spTgt spid="19459">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9459">
                                            <p:txEl>
                                              <p:pRg st="4" end="4"/>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9459">
                                            <p:txEl>
                                              <p:pRg st="5" end="5"/>
                                            </p:txEl>
                                          </p:spTgt>
                                        </p:tgtEl>
                                        <p:attrNameLst>
                                          <p:attrName>style.visibility</p:attrName>
                                        </p:attrNameLst>
                                      </p:cBhvr>
                                      <p:to>
                                        <p:strVal val="visible"/>
                                      </p:to>
                                    </p:set>
                                    <p:anim calcmode="lin" valueType="num">
                                      <p:cBhvr additive="base">
                                        <p:cTn id="35" dur="500" fill="hold"/>
                                        <p:tgtEl>
                                          <p:spTgt spid="19459">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9459">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uild="p" autoUpdateAnimBg="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685800" y="152400"/>
            <a:ext cx="7772400" cy="1143000"/>
          </a:xfrm>
        </p:spPr>
        <p:txBody>
          <a:bodyPr/>
          <a:lstStyle/>
          <a:p>
            <a:pPr eaLnBrk="1" hangingPunct="1"/>
            <a:r>
              <a:rPr lang="en-US" altLang="en-US" smtClean="0"/>
              <a:t>How 3-D movies work</a:t>
            </a:r>
          </a:p>
        </p:txBody>
      </p:sp>
      <p:sp>
        <p:nvSpPr>
          <p:cNvPr id="10243" name="Rectangle 3"/>
          <p:cNvSpPr>
            <a:spLocks noGrp="1" noChangeArrowheads="1"/>
          </p:cNvSpPr>
          <p:nvPr>
            <p:ph type="body" sz="half" idx="1"/>
          </p:nvPr>
        </p:nvSpPr>
        <p:spPr>
          <a:xfrm>
            <a:off x="152400" y="1295400"/>
            <a:ext cx="4191000" cy="4953000"/>
          </a:xfrm>
        </p:spPr>
        <p:txBody>
          <a:bodyPr/>
          <a:lstStyle/>
          <a:p>
            <a:pPr eaLnBrk="1" hangingPunct="1">
              <a:lnSpc>
                <a:spcPct val="90000"/>
              </a:lnSpc>
            </a:pPr>
            <a:r>
              <a:rPr lang="en-US" altLang="en-US" sz="2400" smtClean="0"/>
              <a:t>3D Movies projected through two different polarized filters</a:t>
            </a:r>
          </a:p>
          <a:p>
            <a:pPr eaLnBrk="1" hangingPunct="1">
              <a:lnSpc>
                <a:spcPct val="90000"/>
              </a:lnSpc>
            </a:pPr>
            <a:r>
              <a:rPr lang="en-US" altLang="en-US" sz="2400" smtClean="0"/>
              <a:t>Vertical on right, horizontal on left</a:t>
            </a:r>
          </a:p>
          <a:p>
            <a:pPr eaLnBrk="1" hangingPunct="1">
              <a:lnSpc>
                <a:spcPct val="90000"/>
              </a:lnSpc>
            </a:pPr>
            <a:r>
              <a:rPr lang="en-US" altLang="en-US" sz="2400" smtClean="0"/>
              <a:t>Glasses are polarized vertically on right, horizontally on left</a:t>
            </a:r>
          </a:p>
          <a:p>
            <a:pPr eaLnBrk="1" hangingPunct="1">
              <a:lnSpc>
                <a:spcPct val="90000"/>
              </a:lnSpc>
            </a:pPr>
            <a:r>
              <a:rPr lang="en-US" altLang="en-US" sz="2400" smtClean="0"/>
              <a:t>Each eye sees a separate picture, just like real life</a:t>
            </a:r>
          </a:p>
          <a:p>
            <a:pPr eaLnBrk="1" hangingPunct="1">
              <a:lnSpc>
                <a:spcPct val="90000"/>
              </a:lnSpc>
            </a:pPr>
            <a:r>
              <a:rPr lang="en-US" altLang="en-US" sz="2400" smtClean="0"/>
              <a:t>Brain interprets the two pictures as one--&gt; gives the feeling of depth</a:t>
            </a:r>
          </a:p>
          <a:p>
            <a:pPr eaLnBrk="1" hangingPunct="1">
              <a:lnSpc>
                <a:spcPct val="90000"/>
              </a:lnSpc>
            </a:pPr>
            <a:endParaRPr lang="en-US" altLang="en-US" sz="2400" smtClean="0"/>
          </a:p>
        </p:txBody>
      </p:sp>
      <p:pic>
        <p:nvPicPr>
          <p:cNvPr id="10244" name="Picture 5"/>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343400" y="1905000"/>
            <a:ext cx="4495800" cy="3562350"/>
          </a:xfrm>
        </p:spPr>
      </p:pic>
    </p:spTree>
    <p:extLst>
      <p:ext uri="{BB962C8B-B14F-4D97-AF65-F5344CB8AC3E}">
        <p14:creationId xmlns:p14="http://schemas.microsoft.com/office/powerpoint/2010/main" val="3269746571"/>
      </p:ext>
    </p:extLst>
  </p:cSld>
  <p:clrMapOvr>
    <a:masterClrMapping/>
  </p:clrMapOvr>
  <p:transition>
    <p:random/>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altLang="en-US" smtClean="0"/>
              <a:t>Stereograms</a:t>
            </a:r>
          </a:p>
        </p:txBody>
      </p:sp>
      <p:sp>
        <p:nvSpPr>
          <p:cNvPr id="13315" name="Rectangle 3"/>
          <p:cNvSpPr>
            <a:spLocks noGrp="1" noChangeArrowheads="1"/>
          </p:cNvSpPr>
          <p:nvPr>
            <p:ph type="body" sz="half" idx="1"/>
          </p:nvPr>
        </p:nvSpPr>
        <p:spPr/>
        <p:txBody>
          <a:bodyPr/>
          <a:lstStyle/>
          <a:p>
            <a:pPr eaLnBrk="1" hangingPunct="1">
              <a:lnSpc>
                <a:spcPct val="90000"/>
              </a:lnSpc>
            </a:pPr>
            <a:r>
              <a:rPr lang="en-US" altLang="en-US" sz="2400" smtClean="0"/>
              <a:t>With a flat page, both eyes see practically the same thing --&gt; brain concludes page is flat</a:t>
            </a:r>
          </a:p>
          <a:p>
            <a:pPr eaLnBrk="1" hangingPunct="1">
              <a:lnSpc>
                <a:spcPct val="90000"/>
              </a:lnSpc>
            </a:pPr>
            <a:r>
              <a:rPr lang="en-US" altLang="en-US" sz="2400" smtClean="0"/>
              <a:t>Stereogram has pattern which repeats itself across the page, but is slightly distorted</a:t>
            </a:r>
          </a:p>
          <a:p>
            <a:pPr eaLnBrk="1" hangingPunct="1">
              <a:lnSpc>
                <a:spcPct val="90000"/>
              </a:lnSpc>
            </a:pPr>
            <a:r>
              <a:rPr lang="en-US" altLang="en-US" sz="2400" smtClean="0"/>
              <a:t>Brain thinks its seeing different images --&gt; converts to 3D</a:t>
            </a:r>
          </a:p>
        </p:txBody>
      </p:sp>
      <p:pic>
        <p:nvPicPr>
          <p:cNvPr id="13317" name="Picture 5"/>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648200" y="2609850"/>
            <a:ext cx="3810000" cy="2857500"/>
          </a:xfrm>
        </p:spPr>
      </p:pic>
    </p:spTree>
    <p:extLst>
      <p:ext uri="{BB962C8B-B14F-4D97-AF65-F5344CB8AC3E}">
        <p14:creationId xmlns:p14="http://schemas.microsoft.com/office/powerpoint/2010/main" val="1187933589"/>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5" presetClass="entr" presetSubtype="0" fill="hold" nodeType="clickEffect">
                                  <p:stCondLst>
                                    <p:cond delay="0"/>
                                  </p:stCondLst>
                                  <p:childTnLst>
                                    <p:set>
                                      <p:cBhvr>
                                        <p:cTn id="6" dur="1" fill="hold">
                                          <p:stCondLst>
                                            <p:cond delay="0"/>
                                          </p:stCondLst>
                                        </p:cTn>
                                        <p:tgtEl>
                                          <p:spTgt spid="13317"/>
                                        </p:tgtEl>
                                        <p:attrNameLst>
                                          <p:attrName>style.visibility</p:attrName>
                                        </p:attrNameLst>
                                      </p:cBhvr>
                                      <p:to>
                                        <p:strVal val="visible"/>
                                      </p:to>
                                    </p:set>
                                    <p:anim calcmode="lin" valueType="num">
                                      <p:cBhvr>
                                        <p:cTn id="7" dur="1000" fill="hold"/>
                                        <p:tgtEl>
                                          <p:spTgt spid="13317"/>
                                        </p:tgtEl>
                                        <p:attrNameLst>
                                          <p:attrName>ppt_w</p:attrName>
                                        </p:attrNameLst>
                                      </p:cBhvr>
                                      <p:tavLst>
                                        <p:tav tm="0">
                                          <p:val>
                                            <p:fltVal val="0"/>
                                          </p:val>
                                        </p:tav>
                                        <p:tav tm="100000">
                                          <p:val>
                                            <p:strVal val="#ppt_w"/>
                                          </p:val>
                                        </p:tav>
                                      </p:tavLst>
                                    </p:anim>
                                    <p:anim calcmode="lin" valueType="num">
                                      <p:cBhvr>
                                        <p:cTn id="8" dur="1000" fill="hold"/>
                                        <p:tgtEl>
                                          <p:spTgt spid="13317"/>
                                        </p:tgtEl>
                                        <p:attrNameLst>
                                          <p:attrName>ppt_h</p:attrName>
                                        </p:attrNameLst>
                                      </p:cBhvr>
                                      <p:tavLst>
                                        <p:tav tm="0">
                                          <p:val>
                                            <p:fltVal val="0"/>
                                          </p:val>
                                        </p:tav>
                                        <p:tav tm="100000">
                                          <p:val>
                                            <p:strVal val="#ppt_h"/>
                                          </p:val>
                                        </p:tav>
                                      </p:tavLst>
                                    </p:anim>
                                    <p:anim calcmode="lin" valueType="num">
                                      <p:cBhvr>
                                        <p:cTn id="9" dur="1000" fill="hold"/>
                                        <p:tgtEl>
                                          <p:spTgt spid="13317"/>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331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13315">
                                            <p:txEl>
                                              <p:pRg st="0" end="0"/>
                                            </p:txEl>
                                          </p:spTgt>
                                        </p:tgtEl>
                                        <p:attrNameLst>
                                          <p:attrName>style.visibility</p:attrName>
                                        </p:attrNameLst>
                                      </p:cBhvr>
                                      <p:to>
                                        <p:strVal val="visible"/>
                                      </p:to>
                                    </p:set>
                                    <p:animEffect transition="in" filter="slide(fromBottom)">
                                      <p:cBhvr>
                                        <p:cTn id="15" dur="500"/>
                                        <p:tgtEl>
                                          <p:spTgt spid="13315">
                                            <p:txEl>
                                              <p:pRg st="0" end="0"/>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2" presetClass="entr" presetSubtype="4" fill="hold" grpId="0" nodeType="clickEffect">
                                  <p:stCondLst>
                                    <p:cond delay="0"/>
                                  </p:stCondLst>
                                  <p:childTnLst>
                                    <p:set>
                                      <p:cBhvr>
                                        <p:cTn id="19" dur="1" fill="hold">
                                          <p:stCondLst>
                                            <p:cond delay="0"/>
                                          </p:stCondLst>
                                        </p:cTn>
                                        <p:tgtEl>
                                          <p:spTgt spid="13315">
                                            <p:txEl>
                                              <p:pRg st="1" end="1"/>
                                            </p:txEl>
                                          </p:spTgt>
                                        </p:tgtEl>
                                        <p:attrNameLst>
                                          <p:attrName>style.visibility</p:attrName>
                                        </p:attrNameLst>
                                      </p:cBhvr>
                                      <p:to>
                                        <p:strVal val="visible"/>
                                      </p:to>
                                    </p:set>
                                    <p:animEffect transition="in" filter="slide(fromBottom)">
                                      <p:cBhvr>
                                        <p:cTn id="20" dur="500"/>
                                        <p:tgtEl>
                                          <p:spTgt spid="13315">
                                            <p:txEl>
                                              <p:pRg st="1" end="1"/>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3315">
                                            <p:txEl>
                                              <p:pRg st="2" end="2"/>
                                            </p:txEl>
                                          </p:spTgt>
                                        </p:tgtEl>
                                        <p:attrNameLst>
                                          <p:attrName>style.visibility</p:attrName>
                                        </p:attrNameLst>
                                      </p:cBhvr>
                                      <p:to>
                                        <p:strVal val="visible"/>
                                      </p:to>
                                    </p:set>
                                    <p:animEffect transition="in" filter="slide(fromBottom)">
                                      <p:cBhvr>
                                        <p:cTn id="25" dur="500"/>
                                        <p:tgtEl>
                                          <p:spTgt spid="133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p" autoUpdateAnimBg="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ttp://www.moillusions.com/wp-content/uploads/i207.photobucket.com/albums/bb234/vurdlak8/illusions/Stereograms54.jpg?626ca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336" y="0"/>
            <a:ext cx="6596063" cy="67543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3953792"/>
      </p:ext>
    </p:extLst>
  </p:cSld>
  <p:clrMapOvr>
    <a:masterClrMapping/>
  </p:clrMapOvr>
  <p:transition>
    <p:fade thruBlk="1"/>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9200" y="38099"/>
            <a:ext cx="4648200" cy="6794617"/>
          </a:xfrm>
          <a:prstGeom prst="rect">
            <a:avLst/>
          </a:prstGeom>
        </p:spPr>
      </p:pic>
    </p:spTree>
    <p:extLst>
      <p:ext uri="{BB962C8B-B14F-4D97-AF65-F5344CB8AC3E}">
        <p14:creationId xmlns:p14="http://schemas.microsoft.com/office/powerpoint/2010/main" val="1856542391"/>
      </p:ext>
    </p:extLst>
  </p:cSld>
  <p:clrMapOvr>
    <a:masterClrMapping/>
  </p:clrMapOvr>
  <p:transition>
    <p:fade thruBlk="1"/>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0" y="0"/>
            <a:ext cx="9144000" cy="6858000"/>
          </a:xfrm>
          <a:prstGeom prst="rect">
            <a:avLst/>
          </a:prstGeom>
        </p:spPr>
      </p:pic>
    </p:spTree>
    <p:extLst>
      <p:ext uri="{BB962C8B-B14F-4D97-AF65-F5344CB8AC3E}">
        <p14:creationId xmlns:p14="http://schemas.microsoft.com/office/powerpoint/2010/main" val="50193266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609600" y="228600"/>
            <a:ext cx="4114800" cy="1143000"/>
          </a:xfrm>
        </p:spPr>
        <p:txBody>
          <a:bodyPr/>
          <a:lstStyle/>
          <a:p>
            <a:pPr eaLnBrk="1" hangingPunct="1"/>
            <a:r>
              <a:rPr lang="en-US" altLang="en-US" dirty="0" smtClean="0"/>
              <a:t>How We See</a:t>
            </a:r>
          </a:p>
        </p:txBody>
      </p:sp>
      <p:sp>
        <p:nvSpPr>
          <p:cNvPr id="27651" name="Rectangle 3"/>
          <p:cNvSpPr>
            <a:spLocks noGrp="1" noChangeArrowheads="1"/>
          </p:cNvSpPr>
          <p:nvPr>
            <p:ph type="body" sz="half" idx="1"/>
          </p:nvPr>
        </p:nvSpPr>
        <p:spPr>
          <a:xfrm>
            <a:off x="152400" y="1447800"/>
            <a:ext cx="4495800" cy="5257800"/>
          </a:xfrm>
        </p:spPr>
        <p:txBody>
          <a:bodyPr/>
          <a:lstStyle/>
          <a:p>
            <a:pPr eaLnBrk="1" hangingPunct="1">
              <a:lnSpc>
                <a:spcPct val="90000"/>
              </a:lnSpc>
            </a:pPr>
            <a:r>
              <a:rPr lang="en-US" altLang="en-US" sz="2400" smtClean="0"/>
              <a:t>Light enters though the cornea (clear windshield), and light rays are refracted (bent) to achieve focus</a:t>
            </a:r>
          </a:p>
          <a:p>
            <a:pPr eaLnBrk="1" hangingPunct="1">
              <a:lnSpc>
                <a:spcPct val="90000"/>
              </a:lnSpc>
            </a:pPr>
            <a:r>
              <a:rPr lang="en-US" altLang="en-US" sz="2400" smtClean="0"/>
              <a:t>The pupil and iris (colored part) regulates the amount of light that enters</a:t>
            </a:r>
          </a:p>
          <a:p>
            <a:pPr eaLnBrk="1" hangingPunct="1">
              <a:lnSpc>
                <a:spcPct val="90000"/>
              </a:lnSpc>
            </a:pPr>
            <a:r>
              <a:rPr lang="en-US" altLang="en-US" sz="2400" smtClean="0"/>
              <a:t>The lens works with the cornea to focus images on the retina.</a:t>
            </a:r>
          </a:p>
          <a:p>
            <a:pPr eaLnBrk="1" hangingPunct="1">
              <a:lnSpc>
                <a:spcPct val="90000"/>
              </a:lnSpc>
            </a:pPr>
            <a:r>
              <a:rPr lang="en-US" altLang="en-US" sz="2400" smtClean="0"/>
              <a:t>The retina, which has cone (color) and rod (night) cells, transmits impulses it receives through the optic nerve to the brain</a:t>
            </a:r>
          </a:p>
        </p:txBody>
      </p:sp>
      <p:pic>
        <p:nvPicPr>
          <p:cNvPr id="9221" name="Picture 5"/>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5839505" y="4879862"/>
            <a:ext cx="2895600" cy="19454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43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10212" y="0"/>
            <a:ext cx="3457575" cy="228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45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81056" y="2318657"/>
            <a:ext cx="1915886" cy="21318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08075068"/>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animEffect transition="in" filter="dissolve">
                                      <p:cBhvr>
                                        <p:cTn id="7" dur="500"/>
                                        <p:tgtEl>
                                          <p:spTgt spid="2765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7651">
                                            <p:txEl>
                                              <p:pRg st="1" end="1"/>
                                            </p:txEl>
                                          </p:spTgt>
                                        </p:tgtEl>
                                        <p:attrNameLst>
                                          <p:attrName>style.visibility</p:attrName>
                                        </p:attrNameLst>
                                      </p:cBhvr>
                                      <p:to>
                                        <p:strVal val="visible"/>
                                      </p:to>
                                    </p:set>
                                    <p:animEffect transition="in" filter="dissolve">
                                      <p:cBhvr>
                                        <p:cTn id="12" dur="500"/>
                                        <p:tgtEl>
                                          <p:spTgt spid="2765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7651">
                                            <p:txEl>
                                              <p:pRg st="2" end="2"/>
                                            </p:txEl>
                                          </p:spTgt>
                                        </p:tgtEl>
                                        <p:attrNameLst>
                                          <p:attrName>style.visibility</p:attrName>
                                        </p:attrNameLst>
                                      </p:cBhvr>
                                      <p:to>
                                        <p:strVal val="visible"/>
                                      </p:to>
                                    </p:set>
                                    <p:animEffect transition="in" filter="dissolve">
                                      <p:cBhvr>
                                        <p:cTn id="17" dur="500"/>
                                        <p:tgtEl>
                                          <p:spTgt spid="27651">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7651">
                                            <p:txEl>
                                              <p:pRg st="3" end="3"/>
                                            </p:txEl>
                                          </p:spTgt>
                                        </p:tgtEl>
                                        <p:attrNameLst>
                                          <p:attrName>style.visibility</p:attrName>
                                        </p:attrNameLst>
                                      </p:cBhvr>
                                      <p:to>
                                        <p:strVal val="visible"/>
                                      </p:to>
                                    </p:set>
                                    <p:animEffect transition="in" filter="dissolve">
                                      <p:cBhvr>
                                        <p:cTn id="22" dur="500"/>
                                        <p:tgtEl>
                                          <p:spTgt spid="2765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build="p" autoUpdateAnimBg="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http://home.comcast.net/~mhmyers/rdsjpgs/butterfl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8534400" cy="68275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3315037"/>
      </p:ext>
    </p:extLst>
  </p:cSld>
  <p:clrMapOvr>
    <a:masterClrMapping/>
  </p:clrMapOvr>
  <p:transition>
    <p:fade thruBlk="1"/>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Image result for stereogram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76" y="0"/>
            <a:ext cx="9020175" cy="67304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4148263"/>
      </p:ext>
    </p:extLst>
  </p:cSld>
  <p:clrMapOvr>
    <a:masterClrMapping/>
  </p:clrMapOvr>
  <p:transition>
    <p:fade thruBlk="1"/>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27 Color </a:t>
            </a:r>
            <a:endParaRPr lang="en-US" dirty="0"/>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 y="1524000"/>
            <a:ext cx="4453634" cy="2786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p:nvPr/>
        </p:nvPicPr>
        <p:blipFill>
          <a:blip r:embed="rId3">
            <a:extLst>
              <a:ext uri="{28A0092B-C50C-407E-A947-70E740481C1C}">
                <a14:useLocalDpi xmlns:a14="http://schemas.microsoft.com/office/drawing/2010/main" val="0"/>
              </a:ext>
            </a:extLst>
          </a:blip>
          <a:stretch>
            <a:fillRect/>
          </a:stretch>
        </p:blipFill>
        <p:spPr>
          <a:xfrm>
            <a:off x="6858000" y="228600"/>
            <a:ext cx="1895475" cy="2133600"/>
          </a:xfrm>
          <a:prstGeom prst="rect">
            <a:avLst/>
          </a:prstGeom>
        </p:spPr>
      </p:pic>
      <p:pic>
        <p:nvPicPr>
          <p:cNvPr id="6" name="Content Placeholder 5"/>
          <p:cNvPicPr>
            <a:picLocks noGrp="1"/>
          </p:cNvPicPr>
          <p:nvPr>
            <p:ph idx="1"/>
          </p:nvPr>
        </p:nvPicPr>
        <p:blipFill>
          <a:blip r:embed="rId4">
            <a:extLst>
              <a:ext uri="{28A0092B-C50C-407E-A947-70E740481C1C}">
                <a14:useLocalDpi xmlns:a14="http://schemas.microsoft.com/office/drawing/2010/main" val="0"/>
              </a:ext>
            </a:extLst>
          </a:blip>
          <a:stretch>
            <a:fillRect/>
          </a:stretch>
        </p:blipFill>
        <p:spPr>
          <a:xfrm>
            <a:off x="0" y="4939506"/>
            <a:ext cx="5372100" cy="1918494"/>
          </a:xfrm>
          <a:prstGeom prst="rect">
            <a:avLst/>
          </a:prstGeom>
        </p:spPr>
      </p:pic>
      <p:pic>
        <p:nvPicPr>
          <p:cNvPr id="7" name="Picture 6"/>
          <p:cNvPicPr/>
          <p:nvPr/>
        </p:nvPicPr>
        <p:blipFill>
          <a:blip r:embed="rId5">
            <a:extLst>
              <a:ext uri="{28A0092B-C50C-407E-A947-70E740481C1C}">
                <a14:useLocalDpi xmlns:a14="http://schemas.microsoft.com/office/drawing/2010/main" val="0"/>
              </a:ext>
            </a:extLst>
          </a:blip>
          <a:stretch>
            <a:fillRect/>
          </a:stretch>
        </p:blipFill>
        <p:spPr>
          <a:xfrm>
            <a:off x="5257800" y="4724400"/>
            <a:ext cx="3695700" cy="1965325"/>
          </a:xfrm>
          <a:prstGeom prst="rect">
            <a:avLst/>
          </a:prstGeom>
        </p:spPr>
      </p:pic>
      <p:sp>
        <p:nvSpPr>
          <p:cNvPr id="3" name="Rectangle 2"/>
          <p:cNvSpPr/>
          <p:nvPr/>
        </p:nvSpPr>
        <p:spPr>
          <a:xfrm>
            <a:off x="4414837" y="2819400"/>
            <a:ext cx="4572000" cy="584775"/>
          </a:xfrm>
          <a:prstGeom prst="rect">
            <a:avLst/>
          </a:prstGeom>
        </p:spPr>
        <p:txBody>
          <a:bodyPr>
            <a:spAutoFit/>
          </a:bodyPr>
          <a:lstStyle/>
          <a:p>
            <a:r>
              <a:rPr lang="en-US" sz="1600" b="1" dirty="0"/>
              <a:t> Light &amp; color video- Bill Nye</a:t>
            </a:r>
          </a:p>
          <a:p>
            <a:r>
              <a:rPr lang="en-US" sz="1600" b="1" dirty="0" smtClean="0">
                <a:hlinkClick r:id="rId6"/>
              </a:rPr>
              <a:t>https</a:t>
            </a:r>
            <a:r>
              <a:rPr lang="en-US" sz="1600" b="1" dirty="0">
                <a:hlinkClick r:id="rId6"/>
              </a:rPr>
              <a:t>://</a:t>
            </a:r>
            <a:r>
              <a:rPr lang="en-US" sz="1600" b="1" dirty="0" smtClean="0">
                <a:hlinkClick r:id="rId6"/>
              </a:rPr>
              <a:t>www.youtube.com/watch?v=gtgBHsSzCPE</a:t>
            </a:r>
            <a:endParaRPr lang="en-US" sz="1600" b="1" dirty="0" smtClean="0"/>
          </a:p>
        </p:txBody>
      </p:sp>
      <p:sp>
        <p:nvSpPr>
          <p:cNvPr id="10" name="SMARTInkShape-42"/>
          <p:cNvSpPr/>
          <p:nvPr/>
        </p:nvSpPr>
        <p:spPr>
          <a:xfrm>
            <a:off x="6675950" y="2777133"/>
            <a:ext cx="79798" cy="1"/>
          </a:xfrm>
          <a:custGeom>
            <a:avLst/>
            <a:gdLst/>
            <a:ahLst/>
            <a:cxnLst/>
            <a:rect l="0" t="0" r="0" b="0"/>
            <a:pathLst>
              <a:path w="79798" h="1">
                <a:moveTo>
                  <a:pt x="79797" y="0"/>
                </a:moveTo>
                <a:lnTo>
                  <a:pt x="68003" y="0"/>
                </a:lnTo>
                <a:lnTo>
                  <a:pt x="29338" y="0"/>
                </a:lnTo>
                <a:lnTo>
                  <a:pt x="0" y="0"/>
                </a:lnTo>
              </a:path>
            </a:pathLst>
          </a:custGeom>
          <a:ln w="19050">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1372324301"/>
      </p:ext>
    </p:extLst>
  </p:cSld>
  <p:clrMapOvr>
    <a:masterClrMapping/>
  </p:clrMapOvr>
  <p:transition>
    <p:fade thruBlk="1"/>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sp>
        <p:nvSpPr>
          <p:cNvPr id="5" name="Text Placeholder 4"/>
          <p:cNvSpPr>
            <a:spLocks noGrp="1"/>
          </p:cNvSpPr>
          <p:nvPr>
            <p:ph type="body" idx="1"/>
          </p:nvPr>
        </p:nvSpPr>
        <p:spPr>
          <a:xfrm>
            <a:off x="166339" y="3733800"/>
            <a:ext cx="4040188" cy="639762"/>
          </a:xfrm>
        </p:spPr>
        <p:txBody>
          <a:bodyPr/>
          <a:lstStyle/>
          <a:p>
            <a:pPr algn="ctr"/>
            <a:r>
              <a:rPr lang="en-US" altLang="en-US" dirty="0" smtClean="0"/>
              <a:t>Primary colors</a:t>
            </a:r>
            <a:endParaRPr lang="en-US" altLang="en-US" dirty="0"/>
          </a:p>
        </p:txBody>
      </p:sp>
      <p:sp>
        <p:nvSpPr>
          <p:cNvPr id="3" name="Content Placeholder 2"/>
          <p:cNvSpPr>
            <a:spLocks noGrp="1"/>
          </p:cNvSpPr>
          <p:nvPr>
            <p:ph sz="half" idx="2"/>
          </p:nvPr>
        </p:nvSpPr>
        <p:spPr>
          <a:xfrm>
            <a:off x="228600" y="4648200"/>
            <a:ext cx="3581400" cy="1935163"/>
          </a:xfrm>
        </p:spPr>
        <p:txBody>
          <a:bodyPr>
            <a:normAutofit/>
          </a:bodyPr>
          <a:lstStyle/>
          <a:p>
            <a:pPr algn="ctr">
              <a:defRPr/>
            </a:pPr>
            <a:r>
              <a:rPr lang="en-US" altLang="en-US" dirty="0" smtClean="0"/>
              <a:t>Red</a:t>
            </a:r>
          </a:p>
          <a:p>
            <a:pPr algn="ctr">
              <a:defRPr/>
            </a:pPr>
            <a:r>
              <a:rPr lang="en-US" altLang="en-US" dirty="0" smtClean="0"/>
              <a:t>Green</a:t>
            </a:r>
          </a:p>
          <a:p>
            <a:pPr algn="ctr">
              <a:defRPr/>
            </a:pPr>
            <a:r>
              <a:rPr lang="en-US" altLang="en-US" dirty="0" smtClean="0"/>
              <a:t>blue</a:t>
            </a:r>
          </a:p>
        </p:txBody>
      </p:sp>
      <p:sp>
        <p:nvSpPr>
          <p:cNvPr id="6" name="Text Placeholder 5"/>
          <p:cNvSpPr>
            <a:spLocks noGrp="1"/>
          </p:cNvSpPr>
          <p:nvPr>
            <p:ph type="body" sz="quarter" idx="3"/>
          </p:nvPr>
        </p:nvSpPr>
        <p:spPr>
          <a:xfrm>
            <a:off x="4572000" y="2864114"/>
            <a:ext cx="4041775" cy="639762"/>
          </a:xfrm>
        </p:spPr>
        <p:txBody>
          <a:bodyPr/>
          <a:lstStyle/>
          <a:p>
            <a:pPr algn="ctr"/>
            <a:r>
              <a:rPr lang="en-US" altLang="en-US" dirty="0"/>
              <a:t>COMPLEMENTARY </a:t>
            </a:r>
            <a:r>
              <a:rPr lang="en-US" altLang="en-US" dirty="0" smtClean="0"/>
              <a:t>COLORS</a:t>
            </a:r>
            <a:endParaRPr lang="en-US" altLang="en-US" dirty="0"/>
          </a:p>
        </p:txBody>
      </p:sp>
      <p:sp>
        <p:nvSpPr>
          <p:cNvPr id="7" name="Content Placeholder 6"/>
          <p:cNvSpPr>
            <a:spLocks noGrp="1"/>
          </p:cNvSpPr>
          <p:nvPr>
            <p:ph sz="quarter" idx="4"/>
          </p:nvPr>
        </p:nvSpPr>
        <p:spPr>
          <a:xfrm>
            <a:off x="4671703" y="3733800"/>
            <a:ext cx="3700463" cy="2849563"/>
          </a:xfrm>
        </p:spPr>
        <p:txBody>
          <a:bodyPr>
            <a:normAutofit fontScale="92500" lnSpcReduction="20000"/>
          </a:bodyPr>
          <a:lstStyle/>
          <a:p>
            <a:pPr algn="ctr">
              <a:defRPr/>
            </a:pPr>
            <a:r>
              <a:rPr lang="en-US" altLang="en-US" dirty="0"/>
              <a:t>CYAN</a:t>
            </a:r>
          </a:p>
          <a:p>
            <a:pPr>
              <a:defRPr/>
            </a:pPr>
            <a:endParaRPr lang="en-US" altLang="en-US" dirty="0"/>
          </a:p>
          <a:p>
            <a:pPr algn="ctr">
              <a:defRPr/>
            </a:pPr>
            <a:r>
              <a:rPr lang="en-US" altLang="en-US" dirty="0"/>
              <a:t>MAGENTA</a:t>
            </a:r>
          </a:p>
          <a:p>
            <a:pPr>
              <a:defRPr/>
            </a:pPr>
            <a:endParaRPr lang="en-US" altLang="en-US" dirty="0"/>
          </a:p>
          <a:p>
            <a:pPr algn="ctr">
              <a:defRPr/>
            </a:pPr>
            <a:r>
              <a:rPr lang="en-US" altLang="en-US" dirty="0"/>
              <a:t>YELLOW</a:t>
            </a:r>
          </a:p>
          <a:p>
            <a:pPr>
              <a:defRPr/>
            </a:pPr>
            <a:endParaRPr lang="en-US" altLang="en-US" dirty="0"/>
          </a:p>
          <a:p>
            <a:pPr algn="ctr">
              <a:defRPr/>
            </a:pPr>
            <a:r>
              <a:rPr lang="en-US" altLang="en-US" dirty="0"/>
              <a:t>JUST THE MIXING OF THE OTHER TWO</a:t>
            </a:r>
            <a:endParaRPr lang="en-US" dirty="0"/>
          </a:p>
          <a:p>
            <a:endParaRPr lang="en-US" dirty="0"/>
          </a:p>
        </p:txBody>
      </p:sp>
      <p:pic>
        <p:nvPicPr>
          <p:cNvPr id="2253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457200"/>
            <a:ext cx="4105507" cy="25113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532"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4000" y="0"/>
            <a:ext cx="2706688" cy="25892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82793381"/>
      </p:ext>
    </p:extLst>
  </p:cSld>
  <p:clrMapOvr>
    <a:masterClrMapping/>
  </p:clrMapOvr>
  <p:transition>
    <p:fade thruBlk="1"/>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7523" name="Rectangle 3"/>
          <p:cNvSpPr>
            <a:spLocks noGrp="1" noChangeArrowheads="1"/>
          </p:cNvSpPr>
          <p:nvPr>
            <p:ph type="body" idx="1"/>
          </p:nvPr>
        </p:nvSpPr>
        <p:spPr>
          <a:xfrm>
            <a:off x="762000" y="2057400"/>
            <a:ext cx="7772400" cy="4114800"/>
          </a:xfrm>
        </p:spPr>
        <p:txBody>
          <a:bodyPr/>
          <a:lstStyle/>
          <a:p>
            <a:r>
              <a:rPr lang="en-US" u="sng" dirty="0"/>
              <a:t>Complementary Colors</a:t>
            </a:r>
            <a:r>
              <a:rPr lang="en-US" dirty="0"/>
              <a:t> - any two colors that add together to produce white</a:t>
            </a:r>
          </a:p>
          <a:p>
            <a:pPr lvl="2"/>
            <a:r>
              <a:rPr lang="en-US" dirty="0"/>
              <a:t>e.g. magenta + green = white</a:t>
            </a:r>
          </a:p>
        </p:txBody>
      </p:sp>
      <p:grpSp>
        <p:nvGrpSpPr>
          <p:cNvPr id="107524" name="Group 4"/>
          <p:cNvGrpSpPr>
            <a:grpSpLocks/>
          </p:cNvGrpSpPr>
          <p:nvPr/>
        </p:nvGrpSpPr>
        <p:grpSpPr bwMode="auto">
          <a:xfrm>
            <a:off x="3429000" y="4419600"/>
            <a:ext cx="1905000" cy="1752600"/>
            <a:chOff x="1680" y="1776"/>
            <a:chExt cx="1920" cy="1488"/>
          </a:xfrm>
        </p:grpSpPr>
        <p:sp>
          <p:nvSpPr>
            <p:cNvPr id="107525" name="Rectangle 5"/>
            <p:cNvSpPr>
              <a:spLocks noChangeArrowheads="1"/>
            </p:cNvSpPr>
            <p:nvPr/>
          </p:nvSpPr>
          <p:spPr bwMode="auto">
            <a:xfrm>
              <a:off x="1680" y="1776"/>
              <a:ext cx="1200" cy="1008"/>
            </a:xfrm>
            <a:prstGeom prst="rect">
              <a:avLst/>
            </a:prstGeom>
            <a:solidFill>
              <a:srgbClr val="FF3300"/>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526" name="Rectangle 6"/>
            <p:cNvSpPr>
              <a:spLocks noChangeArrowheads="1"/>
            </p:cNvSpPr>
            <p:nvPr/>
          </p:nvSpPr>
          <p:spPr bwMode="auto">
            <a:xfrm>
              <a:off x="2016" y="2256"/>
              <a:ext cx="1200" cy="1008"/>
            </a:xfrm>
            <a:prstGeom prst="rect">
              <a:avLst/>
            </a:prstGeom>
            <a:solidFill>
              <a:srgbClr val="0066FF"/>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527" name="Rectangle 7"/>
            <p:cNvSpPr>
              <a:spLocks noChangeArrowheads="1"/>
            </p:cNvSpPr>
            <p:nvPr/>
          </p:nvSpPr>
          <p:spPr bwMode="auto">
            <a:xfrm>
              <a:off x="2400" y="1776"/>
              <a:ext cx="1200" cy="1008"/>
            </a:xfrm>
            <a:prstGeom prst="rect">
              <a:avLst/>
            </a:prstGeom>
            <a:solidFill>
              <a:srgbClr val="33CC33"/>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528" name="Rectangle 8"/>
            <p:cNvSpPr>
              <a:spLocks noChangeArrowheads="1"/>
            </p:cNvSpPr>
            <p:nvPr/>
          </p:nvSpPr>
          <p:spPr bwMode="auto">
            <a:xfrm>
              <a:off x="2400" y="2256"/>
              <a:ext cx="480" cy="528"/>
            </a:xfrm>
            <a:prstGeom prst="rect">
              <a:avLst/>
            </a:prstGeom>
            <a:solidFill>
              <a:srgbClr val="FFFFFF"/>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529" name="Rectangle 9"/>
            <p:cNvSpPr>
              <a:spLocks noChangeArrowheads="1"/>
            </p:cNvSpPr>
            <p:nvPr/>
          </p:nvSpPr>
          <p:spPr bwMode="auto">
            <a:xfrm>
              <a:off x="2400" y="1776"/>
              <a:ext cx="480" cy="480"/>
            </a:xfrm>
            <a:prstGeom prst="rect">
              <a:avLst/>
            </a:prstGeom>
            <a:solidFill>
              <a:srgbClr val="FFFF00"/>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530" name="Rectangle 10"/>
            <p:cNvSpPr>
              <a:spLocks noChangeArrowheads="1"/>
            </p:cNvSpPr>
            <p:nvPr/>
          </p:nvSpPr>
          <p:spPr bwMode="auto">
            <a:xfrm>
              <a:off x="2880" y="2256"/>
              <a:ext cx="336" cy="528"/>
            </a:xfrm>
            <a:prstGeom prst="rect">
              <a:avLst/>
            </a:prstGeom>
            <a:solidFill>
              <a:srgbClr val="00FFCC"/>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531" name="Rectangle 11"/>
            <p:cNvSpPr>
              <a:spLocks noChangeArrowheads="1"/>
            </p:cNvSpPr>
            <p:nvPr/>
          </p:nvSpPr>
          <p:spPr bwMode="auto">
            <a:xfrm>
              <a:off x="2016" y="2256"/>
              <a:ext cx="384" cy="528"/>
            </a:xfrm>
            <a:prstGeom prst="rect">
              <a:avLst/>
            </a:prstGeom>
            <a:solidFill>
              <a:srgbClr val="FF33CC"/>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2" name="Rectangle 1"/>
          <p:cNvSpPr/>
          <p:nvPr/>
        </p:nvSpPr>
        <p:spPr>
          <a:xfrm>
            <a:off x="1295400" y="457200"/>
            <a:ext cx="6781800" cy="1200329"/>
          </a:xfrm>
          <a:prstGeom prst="rect">
            <a:avLst/>
          </a:prstGeom>
        </p:spPr>
        <p:txBody>
          <a:bodyPr wrap="square">
            <a:spAutoFit/>
          </a:bodyPr>
          <a:lstStyle/>
          <a:p>
            <a:r>
              <a:rPr lang="en-US" sz="2400" b="1" dirty="0"/>
              <a:t>Color Addition Example: </a:t>
            </a:r>
          </a:p>
          <a:p>
            <a:r>
              <a:rPr lang="en-US" sz="2400" dirty="0"/>
              <a:t>Tiny dots called pixels on Color TV's and Computer Monitors are colored only red, green, or blue.</a:t>
            </a:r>
          </a:p>
        </p:txBody>
      </p:sp>
    </p:spTree>
    <p:extLst>
      <p:ext uri="{BB962C8B-B14F-4D97-AF65-F5344CB8AC3E}">
        <p14:creationId xmlns:p14="http://schemas.microsoft.com/office/powerpoint/2010/main" val="405901540"/>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07523">
                                            <p:txEl>
                                              <p:pRg st="0" end="0"/>
                                            </p:txEl>
                                          </p:spTgt>
                                        </p:tgtEl>
                                        <p:attrNameLst>
                                          <p:attrName>style.visibility</p:attrName>
                                        </p:attrNameLst>
                                      </p:cBhvr>
                                      <p:to>
                                        <p:strVal val="visible"/>
                                      </p:to>
                                    </p:set>
                                    <p:animEffect transition="in" filter="wipe(up)">
                                      <p:cBhvr>
                                        <p:cTn id="7" dur="500"/>
                                        <p:tgtEl>
                                          <p:spTgt spid="107523">
                                            <p:txEl>
                                              <p:pRg st="0" end="0"/>
                                            </p:txEl>
                                          </p:spTgt>
                                        </p:tgtEl>
                                      </p:cBhvr>
                                    </p:animEffect>
                                  </p:childTnLst>
                                  <p:subTnLst>
                                    <p:animClr clrSpc="rgb" dir="cw">
                                      <p:cBhvr override="childStyle">
                                        <p:cTn dur="1" fill="hold" display="0" masterRel="nextClick" afterEffect="1"/>
                                        <p:tgtEl>
                                          <p:spTgt spid="107523">
                                            <p:txEl>
                                              <p:pRg st="0" end="0"/>
                                            </p:txEl>
                                          </p:spTgt>
                                        </p:tgtEl>
                                        <p:attrNameLst>
                                          <p:attrName>ppt_c</p:attrName>
                                        </p:attrNameLst>
                                      </p:cBhvr>
                                      <p:to>
                                        <a:schemeClr val="tx2"/>
                                      </p:to>
                                    </p:animClr>
                                  </p:subTnLst>
                                </p:cTn>
                              </p:par>
                              <p:par>
                                <p:cTn id="8" presetID="22" presetClass="entr" presetSubtype="1" fill="hold" grpId="0" nodeType="withEffect">
                                  <p:stCondLst>
                                    <p:cond delay="0"/>
                                  </p:stCondLst>
                                  <p:childTnLst>
                                    <p:set>
                                      <p:cBhvr>
                                        <p:cTn id="9" dur="1" fill="hold">
                                          <p:stCondLst>
                                            <p:cond delay="0"/>
                                          </p:stCondLst>
                                        </p:cTn>
                                        <p:tgtEl>
                                          <p:spTgt spid="107523">
                                            <p:txEl>
                                              <p:pRg st="1" end="1"/>
                                            </p:txEl>
                                          </p:spTgt>
                                        </p:tgtEl>
                                        <p:attrNameLst>
                                          <p:attrName>style.visibility</p:attrName>
                                        </p:attrNameLst>
                                      </p:cBhvr>
                                      <p:to>
                                        <p:strVal val="visible"/>
                                      </p:to>
                                    </p:set>
                                    <p:animEffect transition="in" filter="wipe(up)">
                                      <p:cBhvr>
                                        <p:cTn id="10" dur="500"/>
                                        <p:tgtEl>
                                          <p:spTgt spid="107523">
                                            <p:txEl>
                                              <p:pRg st="1" end="1"/>
                                            </p:txEl>
                                          </p:spTgt>
                                        </p:tgtEl>
                                      </p:cBhvr>
                                    </p:animEffect>
                                  </p:childTnLst>
                                  <p:subTnLst>
                                    <p:animClr clrSpc="rgb" dir="cw">
                                      <p:cBhvr override="childStyle">
                                        <p:cTn dur="1" fill="hold" display="0" masterRel="nextClick" afterEffect="1"/>
                                        <p:tgtEl>
                                          <p:spTgt spid="107523">
                                            <p:txEl>
                                              <p:pRg st="1" end="1"/>
                                            </p:txEl>
                                          </p:spTgt>
                                        </p:tgtEl>
                                        <p:attrNameLst>
                                          <p:attrName>ppt_c</p:attrName>
                                        </p:attrNameLst>
                                      </p:cBhvr>
                                      <p:to>
                                        <a:schemeClr val="tx2"/>
                                      </p:to>
                                    </p:animClr>
                                  </p:subTnLst>
                                </p:cTn>
                              </p:par>
                            </p:childTnLst>
                          </p:cTn>
                        </p:par>
                      </p:childTnLst>
                    </p:cTn>
                  </p:par>
                  <p:par>
                    <p:cTn id="11" fill="hold" nodeType="clickPar">
                      <p:stCondLst>
                        <p:cond delay="indefinite"/>
                      </p:stCondLst>
                      <p:childTnLst>
                        <p:par>
                          <p:cTn id="12" fill="hold" nodeType="withGroup">
                            <p:stCondLst>
                              <p:cond delay="0"/>
                            </p:stCondLst>
                            <p:childTnLst>
                              <p:par>
                                <p:cTn id="13" presetID="2" presetClass="entr" presetSubtype="6" fill="hold" nodeType="clickEffect">
                                  <p:stCondLst>
                                    <p:cond delay="0"/>
                                  </p:stCondLst>
                                  <p:childTnLst>
                                    <p:set>
                                      <p:cBhvr>
                                        <p:cTn id="14" dur="1" fill="hold">
                                          <p:stCondLst>
                                            <p:cond delay="0"/>
                                          </p:stCondLst>
                                        </p:cTn>
                                        <p:tgtEl>
                                          <p:spTgt spid="107524"/>
                                        </p:tgtEl>
                                        <p:attrNameLst>
                                          <p:attrName>style.visibility</p:attrName>
                                        </p:attrNameLst>
                                      </p:cBhvr>
                                      <p:to>
                                        <p:strVal val="visible"/>
                                      </p:to>
                                    </p:set>
                                    <p:anim calcmode="lin" valueType="num">
                                      <p:cBhvr additive="base">
                                        <p:cTn id="15" dur="500" fill="hold"/>
                                        <p:tgtEl>
                                          <p:spTgt spid="107524"/>
                                        </p:tgtEl>
                                        <p:attrNameLst>
                                          <p:attrName>ppt_x</p:attrName>
                                        </p:attrNameLst>
                                      </p:cBhvr>
                                      <p:tavLst>
                                        <p:tav tm="0">
                                          <p:val>
                                            <p:strVal val="1+#ppt_w/2"/>
                                          </p:val>
                                        </p:tav>
                                        <p:tav tm="100000">
                                          <p:val>
                                            <p:strVal val="#ppt_x"/>
                                          </p:val>
                                        </p:tav>
                                      </p:tavLst>
                                    </p:anim>
                                    <p:anim calcmode="lin" valueType="num">
                                      <p:cBhvr additive="base">
                                        <p:cTn id="16" dur="500" fill="hold"/>
                                        <p:tgtEl>
                                          <p:spTgt spid="1075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3" grpId="0" build="p" autoUpdateAnimBg="0"/>
    </p:bldLst>
  </p:timing>
</p:sld>
</file>

<file path=ppt/slides/slide8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normAutofit fontScale="90000"/>
          </a:bodyPr>
          <a:lstStyle/>
          <a:p>
            <a:r>
              <a:rPr lang="en-US" b="1" dirty="0">
                <a:effectLst>
                  <a:outerShdw blurRad="38100" dist="38100" dir="2700000" algn="tl">
                    <a:srgbClr val="000000"/>
                  </a:outerShdw>
                </a:effectLst>
              </a:rPr>
              <a:t>Mixing Colored Pigments - </a:t>
            </a:r>
            <a:r>
              <a:rPr lang="en-US" sz="3600" b="1" dirty="0">
                <a:effectLst>
                  <a:outerShdw blurRad="38100" dist="38100" dir="2700000" algn="tl">
                    <a:srgbClr val="000000"/>
                  </a:outerShdw>
                </a:effectLst>
              </a:rPr>
              <a:t>Color Subtraction</a:t>
            </a:r>
            <a:endParaRPr lang="en-US" dirty="0"/>
          </a:p>
        </p:txBody>
      </p:sp>
      <p:sp>
        <p:nvSpPr>
          <p:cNvPr id="90115" name="Rectangle 3"/>
          <p:cNvSpPr>
            <a:spLocks noGrp="1" noChangeArrowheads="1"/>
          </p:cNvSpPr>
          <p:nvPr>
            <p:ph type="body" idx="1"/>
          </p:nvPr>
        </p:nvSpPr>
        <p:spPr/>
        <p:txBody>
          <a:bodyPr>
            <a:normAutofit fontScale="92500" lnSpcReduction="10000"/>
          </a:bodyPr>
          <a:lstStyle/>
          <a:p>
            <a:r>
              <a:rPr lang="en-US" dirty="0"/>
              <a:t>Subtractive Primary Colors: </a:t>
            </a:r>
          </a:p>
          <a:p>
            <a:pPr lvl="2"/>
            <a:r>
              <a:rPr lang="en-US" dirty="0"/>
              <a:t>Yellow</a:t>
            </a:r>
          </a:p>
          <a:p>
            <a:pPr lvl="2"/>
            <a:r>
              <a:rPr lang="en-US" dirty="0"/>
              <a:t>Magenta</a:t>
            </a:r>
          </a:p>
          <a:p>
            <a:pPr lvl="2"/>
            <a:r>
              <a:rPr lang="en-US" dirty="0"/>
              <a:t>Cyan </a:t>
            </a:r>
          </a:p>
          <a:p>
            <a:endParaRPr lang="en-US" dirty="0"/>
          </a:p>
          <a:p>
            <a:r>
              <a:rPr lang="en-US" dirty="0"/>
              <a:t>One can produce any color by varying the amount of yellow, magenta and cyan pigments</a:t>
            </a:r>
            <a:r>
              <a:rPr lang="en-US" dirty="0" smtClean="0"/>
              <a:t>.</a:t>
            </a:r>
          </a:p>
          <a:p>
            <a:r>
              <a:rPr lang="en-US" dirty="0"/>
              <a:t>Color Subtraction Example:  </a:t>
            </a:r>
          </a:p>
          <a:p>
            <a:pPr lvl="1"/>
            <a:r>
              <a:rPr lang="en-US" dirty="0"/>
              <a:t>Newspapers and the new zip-lock sandwich bags use color subtraction.</a:t>
            </a:r>
          </a:p>
          <a:p>
            <a:endParaRPr lang="en-US" dirty="0"/>
          </a:p>
        </p:txBody>
      </p:sp>
      <p:pic>
        <p:nvPicPr>
          <p:cNvPr id="296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349375"/>
            <a:ext cx="2116137" cy="206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5873221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90115">
                                            <p:txEl>
                                              <p:pRg st="0" end="0"/>
                                            </p:txEl>
                                          </p:spTgt>
                                        </p:tgtEl>
                                        <p:attrNameLst>
                                          <p:attrName>style.visibility</p:attrName>
                                        </p:attrNameLst>
                                      </p:cBhvr>
                                      <p:to>
                                        <p:strVal val="visible"/>
                                      </p:to>
                                    </p:set>
                                    <p:animEffect transition="in" filter="box(out)">
                                      <p:cBhvr>
                                        <p:cTn id="7" dur="500"/>
                                        <p:tgtEl>
                                          <p:spTgt spid="9011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90115">
                                            <p:txEl>
                                              <p:pRg st="1" end="1"/>
                                            </p:txEl>
                                          </p:spTgt>
                                        </p:tgtEl>
                                        <p:attrNameLst>
                                          <p:attrName>style.visibility</p:attrName>
                                        </p:attrNameLst>
                                      </p:cBhvr>
                                      <p:to>
                                        <p:strVal val="visible"/>
                                      </p:to>
                                    </p:set>
                                    <p:animEffect transition="in" filter="box(out)">
                                      <p:cBhvr>
                                        <p:cTn id="12" dur="500"/>
                                        <p:tgtEl>
                                          <p:spTgt spid="90115">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90115">
                                            <p:txEl>
                                              <p:pRg st="2" end="2"/>
                                            </p:txEl>
                                          </p:spTgt>
                                        </p:tgtEl>
                                        <p:attrNameLst>
                                          <p:attrName>style.visibility</p:attrName>
                                        </p:attrNameLst>
                                      </p:cBhvr>
                                      <p:to>
                                        <p:strVal val="visible"/>
                                      </p:to>
                                    </p:set>
                                    <p:animEffect transition="in" filter="box(out)">
                                      <p:cBhvr>
                                        <p:cTn id="17" dur="500"/>
                                        <p:tgtEl>
                                          <p:spTgt spid="90115">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90115">
                                            <p:txEl>
                                              <p:pRg st="3" end="3"/>
                                            </p:txEl>
                                          </p:spTgt>
                                        </p:tgtEl>
                                        <p:attrNameLst>
                                          <p:attrName>style.visibility</p:attrName>
                                        </p:attrNameLst>
                                      </p:cBhvr>
                                      <p:to>
                                        <p:strVal val="visible"/>
                                      </p:to>
                                    </p:set>
                                    <p:animEffect transition="in" filter="box(out)">
                                      <p:cBhvr>
                                        <p:cTn id="22" dur="500"/>
                                        <p:tgtEl>
                                          <p:spTgt spid="90115">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90115">
                                            <p:txEl>
                                              <p:pRg st="5" end="5"/>
                                            </p:txEl>
                                          </p:spTgt>
                                        </p:tgtEl>
                                        <p:attrNameLst>
                                          <p:attrName>style.visibility</p:attrName>
                                        </p:attrNameLst>
                                      </p:cBhvr>
                                      <p:to>
                                        <p:strVal val="visible"/>
                                      </p:to>
                                    </p:set>
                                    <p:animEffect transition="in" filter="box(out)">
                                      <p:cBhvr>
                                        <p:cTn id="27" dur="500"/>
                                        <p:tgtEl>
                                          <p:spTgt spid="90115">
                                            <p:txEl>
                                              <p:pRg st="5" end="5"/>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2" name="CAMERA.WAV"/>
                                        </p:tgtEl>
                                      </p:cMediaNode>
                                    </p:audio>
                                  </p:subTnLst>
                                </p:cTn>
                              </p:par>
                            </p:childTnLst>
                          </p:cTn>
                        </p:par>
                      </p:childTnLst>
                    </p:cTn>
                  </p:par>
                  <p:par>
                    <p:cTn id="28" fill="hold">
                      <p:stCondLst>
                        <p:cond delay="indefinite"/>
                      </p:stCondLst>
                      <p:childTnLst>
                        <p:par>
                          <p:cTn id="29" fill="hold">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90115">
                                            <p:txEl>
                                              <p:pRg st="6" end="6"/>
                                            </p:txEl>
                                          </p:spTgt>
                                        </p:tgtEl>
                                        <p:attrNameLst>
                                          <p:attrName>style.visibility</p:attrName>
                                        </p:attrNameLst>
                                      </p:cBhvr>
                                      <p:to>
                                        <p:strVal val="visible"/>
                                      </p:to>
                                    </p:set>
                                    <p:animEffect transition="in" filter="box(out)">
                                      <p:cBhvr>
                                        <p:cTn id="32" dur="500"/>
                                        <p:tgtEl>
                                          <p:spTgt spid="90115">
                                            <p:txEl>
                                              <p:pRg st="6" end="6"/>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2" name="CAMERA.WAV"/>
                                        </p:tgtEl>
                                      </p:cMediaNode>
                                    </p:audio>
                                  </p:subTnLst>
                                </p:cTn>
                              </p:par>
                            </p:childTnLst>
                          </p:cTn>
                        </p:par>
                      </p:childTnLst>
                    </p:cTn>
                  </p:par>
                  <p:par>
                    <p:cTn id="33" fill="hold">
                      <p:stCondLst>
                        <p:cond delay="indefinite"/>
                      </p:stCondLst>
                      <p:childTnLst>
                        <p:par>
                          <p:cTn id="34" fill="hold">
                            <p:stCondLst>
                              <p:cond delay="0"/>
                            </p:stCondLst>
                            <p:childTnLst>
                              <p:par>
                                <p:cTn id="35" presetID="4" presetClass="entr" presetSubtype="32" fill="hold" grpId="0" nodeType="clickEffect">
                                  <p:stCondLst>
                                    <p:cond delay="0"/>
                                  </p:stCondLst>
                                  <p:childTnLst>
                                    <p:set>
                                      <p:cBhvr>
                                        <p:cTn id="36" dur="1" fill="hold">
                                          <p:stCondLst>
                                            <p:cond delay="0"/>
                                          </p:stCondLst>
                                        </p:cTn>
                                        <p:tgtEl>
                                          <p:spTgt spid="90115">
                                            <p:txEl>
                                              <p:pRg st="7" end="7"/>
                                            </p:txEl>
                                          </p:spTgt>
                                        </p:tgtEl>
                                        <p:attrNameLst>
                                          <p:attrName>style.visibility</p:attrName>
                                        </p:attrNameLst>
                                      </p:cBhvr>
                                      <p:to>
                                        <p:strVal val="visible"/>
                                      </p:to>
                                    </p:set>
                                    <p:animEffect transition="in" filter="box(out)">
                                      <p:cBhvr>
                                        <p:cTn id="37" dur="500"/>
                                        <p:tgtEl>
                                          <p:spTgt spid="90115">
                                            <p:txEl>
                                              <p:pRg st="7" end="7"/>
                                            </p:txEl>
                                          </p:spTgt>
                                        </p:tgtEl>
                                      </p:cBhvr>
                                    </p:animEffect>
                                  </p:childTnLst>
                                  <p:subTnLst>
                                    <p:audio>
                                      <p:cMediaNode>
                                        <p:cTn display="0" masterRel="sameClick">
                                          <p:stCondLst>
                                            <p:cond evt="begin" delay="0">
                                              <p:tn val="3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5" grpId="0" build="p" bldLvl="5" autoUpdateAnimBg="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p:nvPr/>
        </p:nvPicPr>
        <p:blipFill>
          <a:blip r:embed="rId2" cstate="print">
            <a:extLst>
              <a:ext uri="{28A0092B-C50C-407E-A947-70E740481C1C}">
                <a14:useLocalDpi xmlns:a14="http://schemas.microsoft.com/office/drawing/2010/main" val="0"/>
              </a:ext>
            </a:extLst>
          </a:blip>
          <a:stretch>
            <a:fillRect/>
          </a:stretch>
        </p:blipFill>
        <p:spPr>
          <a:xfrm>
            <a:off x="5410200" y="11906"/>
            <a:ext cx="3497897" cy="2862262"/>
          </a:xfrm>
          <a:prstGeom prst="rect">
            <a:avLst/>
          </a:prstGeom>
        </p:spPr>
      </p:pic>
      <p:pic>
        <p:nvPicPr>
          <p:cNvPr id="5" name="Picture 4"/>
          <p:cNvPicPr/>
          <p:nvPr/>
        </p:nvPicPr>
        <p:blipFill>
          <a:blip r:embed="rId3">
            <a:extLst>
              <a:ext uri="{28A0092B-C50C-407E-A947-70E740481C1C}">
                <a14:useLocalDpi xmlns:a14="http://schemas.microsoft.com/office/drawing/2010/main" val="0"/>
              </a:ext>
            </a:extLst>
          </a:blip>
          <a:stretch>
            <a:fillRect/>
          </a:stretch>
        </p:blipFill>
        <p:spPr>
          <a:xfrm>
            <a:off x="0" y="3200400"/>
            <a:ext cx="4343400" cy="3638550"/>
          </a:xfrm>
          <a:prstGeom prst="rect">
            <a:avLst/>
          </a:prstGeom>
        </p:spPr>
      </p:pic>
      <p:pic>
        <p:nvPicPr>
          <p:cNvPr id="6" name="Picture 5"/>
          <p:cNvPicPr/>
          <p:nvPr/>
        </p:nvPicPr>
        <p:blipFill>
          <a:blip r:embed="rId4">
            <a:extLst>
              <a:ext uri="{28A0092B-C50C-407E-A947-70E740481C1C}">
                <a14:useLocalDpi xmlns:a14="http://schemas.microsoft.com/office/drawing/2010/main" val="0"/>
              </a:ext>
            </a:extLst>
          </a:blip>
          <a:stretch>
            <a:fillRect/>
          </a:stretch>
        </p:blipFill>
        <p:spPr>
          <a:xfrm>
            <a:off x="0" y="11906"/>
            <a:ext cx="2927985" cy="3328988"/>
          </a:xfrm>
          <a:prstGeom prst="rect">
            <a:avLst/>
          </a:prstGeom>
        </p:spPr>
      </p:pic>
      <p:pic>
        <p:nvPicPr>
          <p:cNvPr id="8" name="Content Placeholder 7"/>
          <p:cNvPicPr>
            <a:picLocks noGrp="1"/>
          </p:cNvPicPr>
          <p:nvPr>
            <p:ph idx="1"/>
          </p:nvPr>
        </p:nvPicPr>
        <p:blipFill>
          <a:blip r:embed="rId5">
            <a:extLst>
              <a:ext uri="{28A0092B-C50C-407E-A947-70E740481C1C}">
                <a14:useLocalDpi xmlns:a14="http://schemas.microsoft.com/office/drawing/2010/main" val="0"/>
              </a:ext>
            </a:extLst>
          </a:blip>
          <a:stretch>
            <a:fillRect/>
          </a:stretch>
        </p:blipFill>
        <p:spPr>
          <a:xfrm>
            <a:off x="4267200" y="3048000"/>
            <a:ext cx="4768215" cy="3790950"/>
          </a:xfrm>
          <a:prstGeom prst="rect">
            <a:avLst/>
          </a:prstGeom>
        </p:spPr>
      </p:pic>
    </p:spTree>
    <p:extLst>
      <p:ext uri="{BB962C8B-B14F-4D97-AF65-F5344CB8AC3E}">
        <p14:creationId xmlns:p14="http://schemas.microsoft.com/office/powerpoint/2010/main" val="3314903491"/>
      </p:ext>
    </p:extLst>
  </p:cSld>
  <p:clrMapOvr>
    <a:masterClrMapping/>
  </p:clrMapOvr>
  <p:transition>
    <p:fade thruBlk="1"/>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30" name="Picture 2" descr="Rain Coat Color Subtrac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0"/>
            <a:ext cx="9369425" cy="692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2405363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124930"/>
                                        </p:tgtEl>
                                        <p:attrNameLst>
                                          <p:attrName>style.visibility</p:attrName>
                                        </p:attrNameLst>
                                      </p:cBhvr>
                                      <p:to>
                                        <p:strVal val="visible"/>
                                      </p:to>
                                    </p:set>
                                    <p:animEffect transition="in" filter="dissolve">
                                      <p:cBhvr>
                                        <p:cTn id="7" dur="500"/>
                                        <p:tgtEl>
                                          <p:spTgt spid="1249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047028"/>
            <a:ext cx="5004574" cy="3781234"/>
          </a:xfrm>
          <a:prstGeom prst="rect">
            <a:avLst/>
          </a:prstGeom>
        </p:spPr>
      </p:pic>
      <p:pic>
        <p:nvPicPr>
          <p:cNvPr id="266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4574" y="0"/>
            <a:ext cx="4038600" cy="304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8027242"/>
      </p:ext>
    </p:extLst>
  </p:cSld>
  <p:clrMapOvr>
    <a:masterClrMapping/>
  </p:clrMapOvr>
  <p:transition>
    <p:fade thruBlk="1"/>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a:xfrm>
            <a:off x="685800" y="457200"/>
            <a:ext cx="7772400" cy="1143000"/>
          </a:xfrm>
        </p:spPr>
        <p:txBody>
          <a:bodyPr>
            <a:normAutofit fontScale="90000"/>
          </a:bodyPr>
          <a:lstStyle/>
          <a:p>
            <a:r>
              <a:rPr lang="en-US" sz="5400" b="1">
                <a:effectLst>
                  <a:outerShdw blurRad="38100" dist="38100" dir="2700000" algn="tl">
                    <a:srgbClr val="000000"/>
                  </a:outerShdw>
                </a:effectLst>
              </a:rPr>
              <a:t>Why is the ocean greenish blue?</a:t>
            </a:r>
            <a:endParaRPr lang="en-US"/>
          </a:p>
        </p:txBody>
      </p:sp>
      <p:sp>
        <p:nvSpPr>
          <p:cNvPr id="97283" name="Rectangle 3"/>
          <p:cNvSpPr>
            <a:spLocks noGrp="1" noChangeArrowheads="1"/>
          </p:cNvSpPr>
          <p:nvPr>
            <p:ph type="body" idx="1"/>
          </p:nvPr>
        </p:nvSpPr>
        <p:spPr>
          <a:xfrm>
            <a:off x="685800" y="2057400"/>
            <a:ext cx="7772400" cy="2743200"/>
          </a:xfrm>
        </p:spPr>
        <p:txBody>
          <a:bodyPr/>
          <a:lstStyle/>
          <a:p>
            <a:r>
              <a:rPr lang="en-US"/>
              <a:t>Red light is absorbed by the molecules in the water.</a:t>
            </a:r>
          </a:p>
          <a:p>
            <a:endParaRPr lang="en-US"/>
          </a:p>
          <a:p>
            <a:endParaRPr lang="en-US"/>
          </a:p>
          <a:p>
            <a:endParaRPr lang="en-US"/>
          </a:p>
        </p:txBody>
      </p:sp>
      <p:pic>
        <p:nvPicPr>
          <p:cNvPr id="97284" name="Picture 4" descr="earth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3581400"/>
            <a:ext cx="4064000" cy="3048000"/>
          </a:xfrm>
          <a:prstGeom prst="rect">
            <a:avLst/>
          </a:prstGeom>
          <a:noFill/>
          <a:extLst>
            <a:ext uri="{909E8E84-426E-40DD-AFC4-6F175D3DCCD1}">
              <a14:hiddenFill xmlns:a14="http://schemas.microsoft.com/office/drawing/2010/main">
                <a:solidFill>
                  <a:srgbClr val="FFFFFF"/>
                </a:solidFill>
              </a14:hiddenFill>
            </a:ext>
          </a:extLst>
        </p:spPr>
      </p:pic>
      <p:pic>
        <p:nvPicPr>
          <p:cNvPr id="97285" name="Picture 5" descr="ocean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3581400"/>
            <a:ext cx="4064000" cy="30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224688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97283">
                                            <p:txEl>
                                              <p:pRg st="0" end="0"/>
                                            </p:txEl>
                                          </p:spTgt>
                                        </p:tgtEl>
                                        <p:attrNameLst>
                                          <p:attrName>style.visibility</p:attrName>
                                        </p:attrNameLst>
                                      </p:cBhvr>
                                      <p:to>
                                        <p:strVal val="visible"/>
                                      </p:to>
                                    </p:set>
                                    <p:animEffect transition="in" filter="box(out)">
                                      <p:cBhvr>
                                        <p:cTn id="7" dur="500"/>
                                        <p:tgtEl>
                                          <p:spTgt spid="9728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3" grpId="0" build="p"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7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000" t="49214" r="68000" b="783"/>
          <a:stretch/>
        </p:blipFill>
        <p:spPr bwMode="auto">
          <a:xfrm>
            <a:off x="4630518" y="0"/>
            <a:ext cx="4617720" cy="49255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9571" name="Text Box 3"/>
          <p:cNvSpPr txBox="1">
            <a:spLocks noChangeArrowheads="1"/>
          </p:cNvSpPr>
          <p:nvPr/>
        </p:nvSpPr>
        <p:spPr bwMode="auto">
          <a:xfrm>
            <a:off x="2743200" y="6370749"/>
            <a:ext cx="6324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dirty="0">
                <a:hlinkClick r:id="rId3"/>
              </a:rPr>
              <a:t>http://www.colorpilot.com/redeye_effect.html</a:t>
            </a:r>
            <a:r>
              <a:rPr lang="en-US" dirty="0"/>
              <a:t> </a:t>
            </a:r>
          </a:p>
        </p:txBody>
      </p:sp>
      <p:pic>
        <p:nvPicPr>
          <p:cNvPr id="1843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505200"/>
            <a:ext cx="6010275" cy="26724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49027125"/>
      </p:ext>
    </p:extLst>
  </p:cSld>
  <p:clrMapOvr>
    <a:masterClrMapping/>
  </p:clrMapOvr>
  <p:transition>
    <p:fade thruBlk="1"/>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a:p>
        </p:txBody>
      </p:sp>
      <p:sp>
        <p:nvSpPr>
          <p:cNvPr id="4" name="Content Placeholder 3"/>
          <p:cNvSpPr>
            <a:spLocks noGrp="1"/>
          </p:cNvSpPr>
          <p:nvPr>
            <p:ph sz="half" idx="2"/>
          </p:nvPr>
        </p:nvSpPr>
        <p:spPr/>
        <p:txBody>
          <a:bodyPr/>
          <a:lstStyle/>
          <a:p>
            <a:endParaRPr lang="en-US"/>
          </a:p>
        </p:txBody>
      </p:sp>
      <p:sp>
        <p:nvSpPr>
          <p:cNvPr id="5" name="Text Placeholder 4"/>
          <p:cNvSpPr>
            <a:spLocks noGrp="1"/>
          </p:cNvSpPr>
          <p:nvPr>
            <p:ph type="body" sz="quarter" idx="3"/>
          </p:nvPr>
        </p:nvSpPr>
        <p:spPr/>
        <p:txBody>
          <a:bodyPr/>
          <a:lstStyle/>
          <a:p>
            <a:endParaRPr lang="en-US"/>
          </a:p>
        </p:txBody>
      </p:sp>
      <p:sp>
        <p:nvSpPr>
          <p:cNvPr id="6" name="Content Placeholder 5"/>
          <p:cNvSpPr>
            <a:spLocks noGrp="1"/>
          </p:cNvSpPr>
          <p:nvPr>
            <p:ph sz="quarter" idx="4"/>
          </p:nvPr>
        </p:nvSpPr>
        <p:spPr/>
        <p:txBody>
          <a:bodyPr/>
          <a:lstStyle/>
          <a:p>
            <a:endParaRPr lang="en-US"/>
          </a:p>
        </p:txBody>
      </p:sp>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8991600" cy="6743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09270557"/>
      </p:ext>
    </p:extLst>
  </p:cSld>
  <p:clrMapOvr>
    <a:masterClrMapping/>
  </p:clrMapOvr>
  <p:transition>
    <p:fade thruBlk="1"/>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a:blip r:embed="rId2">
            <a:extLst>
              <a:ext uri="{28A0092B-C50C-407E-A947-70E740481C1C}">
                <a14:useLocalDpi xmlns:a14="http://schemas.microsoft.com/office/drawing/2010/main" val="0"/>
              </a:ext>
            </a:extLst>
          </a:blip>
          <a:stretch>
            <a:fillRect/>
          </a:stretch>
        </p:blipFill>
        <p:spPr>
          <a:xfrm>
            <a:off x="4876801" y="38100"/>
            <a:ext cx="4248150" cy="2171700"/>
          </a:xfrm>
          <a:prstGeom prst="rect">
            <a:avLst/>
          </a:prstGeom>
        </p:spPr>
      </p:pic>
      <p:pic>
        <p:nvPicPr>
          <p:cNvPr id="2150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04800"/>
            <a:ext cx="4329953"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p:cNvPicPr/>
          <p:nvPr/>
        </p:nvPicPr>
        <p:blipFill>
          <a:blip r:embed="rId4">
            <a:extLst>
              <a:ext uri="{28A0092B-C50C-407E-A947-70E740481C1C}">
                <a14:useLocalDpi xmlns:a14="http://schemas.microsoft.com/office/drawing/2010/main" val="0"/>
              </a:ext>
            </a:extLst>
          </a:blip>
          <a:stretch>
            <a:fillRect/>
          </a:stretch>
        </p:blipFill>
        <p:spPr>
          <a:xfrm>
            <a:off x="76200" y="3810001"/>
            <a:ext cx="4343400" cy="3048000"/>
          </a:xfrm>
          <a:prstGeom prst="rect">
            <a:avLst/>
          </a:prstGeom>
        </p:spPr>
      </p:pic>
      <p:pic>
        <p:nvPicPr>
          <p:cNvPr id="8" name="Picture 7"/>
          <p:cNvPicPr/>
          <p:nvPr/>
        </p:nvPicPr>
        <p:blipFill>
          <a:blip r:embed="rId5">
            <a:extLst>
              <a:ext uri="{28A0092B-C50C-407E-A947-70E740481C1C}">
                <a14:useLocalDpi xmlns:a14="http://schemas.microsoft.com/office/drawing/2010/main" val="0"/>
              </a:ext>
            </a:extLst>
          </a:blip>
          <a:stretch>
            <a:fillRect/>
          </a:stretch>
        </p:blipFill>
        <p:spPr>
          <a:xfrm>
            <a:off x="4724400" y="3810001"/>
            <a:ext cx="4419600" cy="3086099"/>
          </a:xfrm>
          <a:prstGeom prst="rect">
            <a:avLst/>
          </a:prstGeom>
        </p:spPr>
      </p:pic>
    </p:spTree>
    <p:extLst>
      <p:ext uri="{BB962C8B-B14F-4D97-AF65-F5344CB8AC3E}">
        <p14:creationId xmlns:p14="http://schemas.microsoft.com/office/powerpoint/2010/main" val="2786254485"/>
      </p:ext>
    </p:extLst>
  </p:cSld>
  <p:clrMapOvr>
    <a:masterClrMapping/>
  </p:clrMapOvr>
  <p:transition>
    <p:fade thruBlk="1"/>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are Sunsets red?</a:t>
            </a:r>
            <a:endParaRPr lang="en-US" dirty="0"/>
          </a:p>
        </p:txBody>
      </p:sp>
      <p:sp>
        <p:nvSpPr>
          <p:cNvPr id="3" name="Text Placeholder 2"/>
          <p:cNvSpPr>
            <a:spLocks noGrp="1"/>
          </p:cNvSpPr>
          <p:nvPr>
            <p:ph type="body" idx="1"/>
          </p:nvPr>
        </p:nvSpPr>
        <p:spPr/>
        <p:txBody>
          <a:bodyPr/>
          <a:lstStyle/>
          <a:p>
            <a:endParaRPr lang="en-US"/>
          </a:p>
        </p:txBody>
      </p:sp>
      <p:sp>
        <p:nvSpPr>
          <p:cNvPr id="4" name="Content Placeholder 3"/>
          <p:cNvSpPr>
            <a:spLocks noGrp="1"/>
          </p:cNvSpPr>
          <p:nvPr>
            <p:ph sz="half" idx="2"/>
          </p:nvPr>
        </p:nvSpPr>
        <p:spPr/>
        <p:txBody>
          <a:bodyPr/>
          <a:lstStyle/>
          <a:p>
            <a:endParaRPr lang="en-US"/>
          </a:p>
        </p:txBody>
      </p:sp>
      <p:sp>
        <p:nvSpPr>
          <p:cNvPr id="5" name="Text Placeholder 4"/>
          <p:cNvSpPr>
            <a:spLocks noGrp="1"/>
          </p:cNvSpPr>
          <p:nvPr>
            <p:ph type="body" sz="quarter" idx="3"/>
          </p:nvPr>
        </p:nvSpPr>
        <p:spPr/>
        <p:txBody>
          <a:bodyPr/>
          <a:lstStyle/>
          <a:p>
            <a:endParaRPr lang="en-US"/>
          </a:p>
        </p:txBody>
      </p:sp>
      <p:sp>
        <p:nvSpPr>
          <p:cNvPr id="6" name="Content Placeholder 5"/>
          <p:cNvSpPr>
            <a:spLocks noGrp="1"/>
          </p:cNvSpPr>
          <p:nvPr>
            <p:ph sz="quarter" idx="4"/>
          </p:nvPr>
        </p:nvSpPr>
        <p:spPr/>
        <p:txBody>
          <a:bodyPr/>
          <a:lstStyle/>
          <a:p>
            <a:endParaRPr lang="en-US"/>
          </a:p>
        </p:txBody>
      </p:sp>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8164" y="1172853"/>
            <a:ext cx="4605561" cy="25795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457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89333" y="3752385"/>
            <a:ext cx="5708257" cy="3124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84936159"/>
      </p:ext>
    </p:extLst>
  </p:cSld>
  <p:clrMapOvr>
    <a:masterClrMapping/>
  </p:clrMapOvr>
  <p:transition>
    <p:fade thruBlk="1"/>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114800" cy="1143000"/>
          </a:xfrm>
        </p:spPr>
        <p:txBody>
          <a:bodyPr/>
          <a:lstStyle/>
          <a:p>
            <a:r>
              <a:rPr lang="en-US" dirty="0" smtClean="0"/>
              <a:t>Rainbows</a:t>
            </a:r>
            <a:endParaRPr lang="en-US" dirty="0"/>
          </a:p>
        </p:txBody>
      </p:sp>
      <p:sp>
        <p:nvSpPr>
          <p:cNvPr id="4" name="Text Placeholder 3"/>
          <p:cNvSpPr>
            <a:spLocks noGrp="1"/>
          </p:cNvSpPr>
          <p:nvPr>
            <p:ph type="body" idx="1"/>
          </p:nvPr>
        </p:nvSpPr>
        <p:spPr/>
        <p:txBody>
          <a:bodyPr/>
          <a:lstStyle/>
          <a:p>
            <a:endParaRPr lang="en-US"/>
          </a:p>
        </p:txBody>
      </p:sp>
      <p:sp>
        <p:nvSpPr>
          <p:cNvPr id="5" name="Content Placeholder 4"/>
          <p:cNvSpPr>
            <a:spLocks noGrp="1"/>
          </p:cNvSpPr>
          <p:nvPr>
            <p:ph sz="half" idx="2"/>
          </p:nvPr>
        </p:nvSpPr>
        <p:spPr/>
        <p:txBody>
          <a:bodyPr/>
          <a:lstStyle/>
          <a:p>
            <a:r>
              <a:rPr lang="en-US" dirty="0" smtClean="0"/>
              <a:t>Everybody sees a slightly different view of a rainbow.</a:t>
            </a:r>
            <a:endParaRPr lang="en-US" dirty="0"/>
          </a:p>
        </p:txBody>
      </p:sp>
      <p:sp>
        <p:nvSpPr>
          <p:cNvPr id="6" name="Text Placeholder 5"/>
          <p:cNvSpPr>
            <a:spLocks noGrp="1"/>
          </p:cNvSpPr>
          <p:nvPr>
            <p:ph type="body" sz="quarter" idx="3"/>
          </p:nvPr>
        </p:nvSpPr>
        <p:spPr/>
        <p:txBody>
          <a:bodyPr/>
          <a:lstStyle/>
          <a:p>
            <a:endParaRPr lang="en-US"/>
          </a:p>
        </p:txBody>
      </p:sp>
      <p:sp>
        <p:nvSpPr>
          <p:cNvPr id="7" name="Content Placeholder 6"/>
          <p:cNvSpPr>
            <a:spLocks noGrp="1"/>
          </p:cNvSpPr>
          <p:nvPr>
            <p:ph sz="quarter" idx="4"/>
          </p:nvPr>
        </p:nvSpPr>
        <p:spPr/>
        <p:txBody>
          <a:bodyPr/>
          <a:lstStyle/>
          <a:p>
            <a:r>
              <a:rPr lang="en-US" dirty="0" smtClean="0"/>
              <a:t>Are in a circle if seen from a plane</a:t>
            </a:r>
            <a:endParaRPr lang="en-US" dirty="0"/>
          </a:p>
        </p:txBody>
      </p:sp>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62600" y="0"/>
            <a:ext cx="2609850" cy="1752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55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2200" y="4985060"/>
            <a:ext cx="2628900" cy="1733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55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936488"/>
            <a:ext cx="2857500" cy="381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55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24200" y="4572000"/>
            <a:ext cx="3276600" cy="18458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55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66925" y="1257300"/>
            <a:ext cx="5010150" cy="4343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3883334"/>
      </p:ext>
    </p:extLst>
  </p:cSld>
  <p:clrMapOvr>
    <a:masterClrMapping/>
  </p:clrMapOvr>
  <p:transition>
    <p:fade thruBlk="1"/>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857500"/>
            <a:ext cx="4007874" cy="40078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34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4748"/>
            <a:ext cx="4557252" cy="68483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342"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345" y="0"/>
            <a:ext cx="3459816" cy="2857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27888520"/>
      </p:ext>
    </p:extLst>
  </p:cSld>
  <p:clrMapOvr>
    <a:masterClrMapping/>
  </p:clrMapOvr>
  <p:transition>
    <p:fade thruBlk="1"/>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9986" name="Rectangle 2"/>
          <p:cNvSpPr>
            <a:spLocks noGrp="1" noChangeArrowheads="1"/>
          </p:cNvSpPr>
          <p:nvPr>
            <p:ph type="title"/>
          </p:nvPr>
        </p:nvSpPr>
        <p:spPr/>
        <p:txBody>
          <a:bodyPr/>
          <a:lstStyle/>
          <a:p>
            <a:r>
              <a:rPr lang="en-US" sz="5400" b="1">
                <a:effectLst>
                  <a:outerShdw blurRad="38100" dist="38100" dir="2700000" algn="tl">
                    <a:srgbClr val="000000"/>
                  </a:outerShdw>
                </a:effectLst>
              </a:rPr>
              <a:t>Fluorescent Lamps</a:t>
            </a:r>
            <a:endParaRPr lang="en-US"/>
          </a:p>
        </p:txBody>
      </p:sp>
      <p:sp>
        <p:nvSpPr>
          <p:cNvPr id="169987" name="Rectangle 3"/>
          <p:cNvSpPr>
            <a:spLocks noGrp="1" noChangeArrowheads="1"/>
          </p:cNvSpPr>
          <p:nvPr>
            <p:ph type="body" idx="1"/>
          </p:nvPr>
        </p:nvSpPr>
        <p:spPr/>
        <p:txBody>
          <a:bodyPr/>
          <a:lstStyle/>
          <a:p>
            <a:r>
              <a:rPr lang="en-US" u="sng"/>
              <a:t>Primary excitation</a:t>
            </a:r>
            <a:r>
              <a:rPr lang="en-US"/>
              <a:t> - electron collisions with low pressure mercury vapor, and ultraviolet light is given off</a:t>
            </a:r>
          </a:p>
          <a:p>
            <a:endParaRPr lang="en-US"/>
          </a:p>
          <a:p>
            <a:r>
              <a:rPr lang="en-US" u="sng"/>
              <a:t>Secondary excitation</a:t>
            </a:r>
            <a:r>
              <a:rPr lang="en-US"/>
              <a:t> - ultraviolet light is absorbed by phosphors and these emit visible light</a:t>
            </a:r>
          </a:p>
          <a:p>
            <a:endParaRPr lang="en-US"/>
          </a:p>
        </p:txBody>
      </p:sp>
    </p:spTree>
    <p:extLst>
      <p:ext uri="{BB962C8B-B14F-4D97-AF65-F5344CB8AC3E}">
        <p14:creationId xmlns:p14="http://schemas.microsoft.com/office/powerpoint/2010/main" val="186268668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69987">
                                            <p:txEl>
                                              <p:pRg st="0" end="0"/>
                                            </p:txEl>
                                          </p:spTgt>
                                        </p:tgtEl>
                                        <p:attrNameLst>
                                          <p:attrName>style.visibility</p:attrName>
                                        </p:attrNameLst>
                                      </p:cBhvr>
                                      <p:to>
                                        <p:strVal val="visible"/>
                                      </p:to>
                                    </p:set>
                                    <p:animEffect transition="in" filter="box(out)">
                                      <p:cBhvr>
                                        <p:cTn id="7" dur="500"/>
                                        <p:tgtEl>
                                          <p:spTgt spid="169987">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69987">
                                            <p:txEl>
                                              <p:pRg st="2" end="2"/>
                                            </p:txEl>
                                          </p:spTgt>
                                        </p:tgtEl>
                                        <p:attrNameLst>
                                          <p:attrName>style.visibility</p:attrName>
                                        </p:attrNameLst>
                                      </p:cBhvr>
                                      <p:to>
                                        <p:strVal val="visible"/>
                                      </p:to>
                                    </p:set>
                                    <p:animEffect transition="in" filter="box(out)">
                                      <p:cBhvr>
                                        <p:cTn id="12" dur="500"/>
                                        <p:tgtEl>
                                          <p:spTgt spid="169987">
                                            <p:txEl>
                                              <p:pRg st="2" end="2"/>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9987" grpId="0" build="p" autoUpdateAnimBg="0"/>
    </p:bldLst>
  </p:timing>
</p:sld>
</file>

<file path=ppt/slides/slide9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1010" name="Rectangle 2"/>
          <p:cNvSpPr>
            <a:spLocks noGrp="1" noChangeArrowheads="1"/>
          </p:cNvSpPr>
          <p:nvPr>
            <p:ph type="title"/>
          </p:nvPr>
        </p:nvSpPr>
        <p:spPr>
          <a:xfrm>
            <a:off x="685800" y="762000"/>
            <a:ext cx="7772400" cy="1143000"/>
          </a:xfrm>
        </p:spPr>
        <p:txBody>
          <a:bodyPr/>
          <a:lstStyle/>
          <a:p>
            <a:r>
              <a:rPr lang="en-US" sz="6000" b="1">
                <a:effectLst>
                  <a:outerShdw blurRad="38100" dist="38100" dir="2700000" algn="tl">
                    <a:srgbClr val="000000"/>
                  </a:outerShdw>
                </a:effectLst>
              </a:rPr>
              <a:t>Phosphorescence  </a:t>
            </a:r>
            <a:endParaRPr lang="en-US"/>
          </a:p>
        </p:txBody>
      </p:sp>
      <p:sp>
        <p:nvSpPr>
          <p:cNvPr id="171011" name="Rectangle 3"/>
          <p:cNvSpPr>
            <a:spLocks noGrp="1" noChangeArrowheads="1"/>
          </p:cNvSpPr>
          <p:nvPr>
            <p:ph type="body" idx="1"/>
          </p:nvPr>
        </p:nvSpPr>
        <p:spPr>
          <a:xfrm>
            <a:off x="685800" y="1905000"/>
            <a:ext cx="7772400" cy="4114800"/>
          </a:xfrm>
        </p:spPr>
        <p:txBody>
          <a:bodyPr>
            <a:normAutofit fontScale="92500"/>
          </a:bodyPr>
          <a:lstStyle/>
          <a:p>
            <a:r>
              <a:rPr lang="en-US" u="sng"/>
              <a:t>Phosphorescence</a:t>
            </a:r>
            <a:r>
              <a:rPr lang="en-US"/>
              <a:t> - a type of light emission that is the same as fluorescence except for a delay between excitation and de-excitation.</a:t>
            </a:r>
          </a:p>
          <a:p>
            <a:endParaRPr lang="en-US"/>
          </a:p>
          <a:p>
            <a:r>
              <a:rPr lang="en-US"/>
              <a:t>Electrons get "stuck" in an excited state and de-excite gradually.</a:t>
            </a:r>
          </a:p>
          <a:p>
            <a:endParaRPr lang="en-US"/>
          </a:p>
          <a:p>
            <a:r>
              <a:rPr lang="en-US"/>
              <a:t>Demos - glow-in-the-dark objects</a:t>
            </a:r>
          </a:p>
        </p:txBody>
      </p:sp>
    </p:spTree>
    <p:extLst>
      <p:ext uri="{BB962C8B-B14F-4D97-AF65-F5344CB8AC3E}">
        <p14:creationId xmlns:p14="http://schemas.microsoft.com/office/powerpoint/2010/main" val="369935452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71011">
                                            <p:txEl>
                                              <p:pRg st="0" end="0"/>
                                            </p:txEl>
                                          </p:spTgt>
                                        </p:tgtEl>
                                        <p:attrNameLst>
                                          <p:attrName>style.visibility</p:attrName>
                                        </p:attrNameLst>
                                      </p:cBhvr>
                                      <p:to>
                                        <p:strVal val="visible"/>
                                      </p:to>
                                    </p:set>
                                    <p:animEffect transition="in" filter="box(out)">
                                      <p:cBhvr>
                                        <p:cTn id="7" dur="500"/>
                                        <p:tgtEl>
                                          <p:spTgt spid="171011">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71011">
                                            <p:txEl>
                                              <p:pRg st="2" end="2"/>
                                            </p:txEl>
                                          </p:spTgt>
                                        </p:tgtEl>
                                        <p:attrNameLst>
                                          <p:attrName>style.visibility</p:attrName>
                                        </p:attrNameLst>
                                      </p:cBhvr>
                                      <p:to>
                                        <p:strVal val="visible"/>
                                      </p:to>
                                    </p:set>
                                    <p:animEffect transition="in" filter="box(out)">
                                      <p:cBhvr>
                                        <p:cTn id="12" dur="500"/>
                                        <p:tgtEl>
                                          <p:spTgt spid="171011">
                                            <p:txEl>
                                              <p:pRg st="2" end="2"/>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171011">
                                            <p:txEl>
                                              <p:pRg st="4" end="4"/>
                                            </p:txEl>
                                          </p:spTgt>
                                        </p:tgtEl>
                                        <p:attrNameLst>
                                          <p:attrName>style.visibility</p:attrName>
                                        </p:attrNameLst>
                                      </p:cBhvr>
                                      <p:to>
                                        <p:strVal val="visible"/>
                                      </p:to>
                                    </p:set>
                                    <p:animEffect transition="in" filter="box(out)">
                                      <p:cBhvr>
                                        <p:cTn id="17" dur="500"/>
                                        <p:tgtEl>
                                          <p:spTgt spid="171011">
                                            <p:txEl>
                                              <p:pRg st="4" end="4"/>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011" grpId="0" build="p" autoUpdateAnimBg="0"/>
    </p:bldLst>
  </p:timing>
</p:sld>
</file>

<file path=ppt/slides/slide9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6914" name="Rectangle 2"/>
          <p:cNvSpPr>
            <a:spLocks noGrp="1" noChangeArrowheads="1"/>
          </p:cNvSpPr>
          <p:nvPr>
            <p:ph type="title"/>
          </p:nvPr>
        </p:nvSpPr>
        <p:spPr>
          <a:xfrm>
            <a:off x="685800" y="762000"/>
            <a:ext cx="7772400" cy="1143000"/>
          </a:xfrm>
        </p:spPr>
        <p:txBody>
          <a:bodyPr/>
          <a:lstStyle/>
          <a:p>
            <a:r>
              <a:rPr lang="en-US" sz="6000" b="1">
                <a:effectLst>
                  <a:outerShdw blurRad="38100" dist="38100" dir="2700000" algn="tl">
                    <a:srgbClr val="000000"/>
                  </a:outerShdw>
                </a:effectLst>
              </a:rPr>
              <a:t>Lasers  </a:t>
            </a:r>
            <a:endParaRPr lang="en-US"/>
          </a:p>
        </p:txBody>
      </p:sp>
      <p:sp>
        <p:nvSpPr>
          <p:cNvPr id="166915" name="Rectangle 3"/>
          <p:cNvSpPr>
            <a:spLocks noGrp="1" noChangeArrowheads="1"/>
          </p:cNvSpPr>
          <p:nvPr>
            <p:ph type="body" idx="1"/>
          </p:nvPr>
        </p:nvSpPr>
        <p:spPr>
          <a:xfrm>
            <a:off x="685800" y="1981200"/>
            <a:ext cx="7620000" cy="4114800"/>
          </a:xfrm>
        </p:spPr>
        <p:txBody>
          <a:bodyPr>
            <a:normAutofit/>
          </a:bodyPr>
          <a:lstStyle/>
          <a:p>
            <a:r>
              <a:rPr lang="en-US" sz="4000"/>
              <a:t>Laser </a:t>
            </a:r>
          </a:p>
          <a:p>
            <a:pPr lvl="1"/>
            <a:r>
              <a:rPr lang="en-US" sz="2400" u="sng"/>
              <a:t>L</a:t>
            </a:r>
            <a:r>
              <a:rPr lang="en-US" sz="2400"/>
              <a:t>ight </a:t>
            </a:r>
            <a:r>
              <a:rPr lang="en-US" sz="2400" u="sng"/>
              <a:t>a</a:t>
            </a:r>
            <a:r>
              <a:rPr lang="en-US" sz="2400"/>
              <a:t>mplification by </a:t>
            </a:r>
            <a:r>
              <a:rPr lang="en-US" sz="2400" u="sng"/>
              <a:t>s</a:t>
            </a:r>
            <a:r>
              <a:rPr lang="en-US" sz="2400"/>
              <a:t>timulated </a:t>
            </a:r>
            <a:r>
              <a:rPr lang="en-US" sz="2400" u="sng"/>
              <a:t>e</a:t>
            </a:r>
            <a:r>
              <a:rPr lang="en-US" sz="2400"/>
              <a:t>mission of </a:t>
            </a:r>
            <a:r>
              <a:rPr lang="en-US" sz="2400" u="sng"/>
              <a:t>r</a:t>
            </a:r>
            <a:r>
              <a:rPr lang="en-US" sz="2400"/>
              <a:t>adiation</a:t>
            </a:r>
          </a:p>
          <a:p>
            <a:r>
              <a:rPr lang="en-US" sz="2800"/>
              <a:t>Lasers produce </a:t>
            </a:r>
            <a:r>
              <a:rPr lang="en-US" sz="2800" u="sng"/>
              <a:t>coherent light</a:t>
            </a:r>
            <a:r>
              <a:rPr lang="en-US" sz="2800"/>
              <a:t>.</a:t>
            </a:r>
            <a:endParaRPr lang="en-US" sz="2800" u="sng"/>
          </a:p>
          <a:p>
            <a:r>
              <a:rPr lang="en-US" sz="2800" u="sng"/>
              <a:t>Coherent light</a:t>
            </a:r>
            <a:r>
              <a:rPr lang="en-US" sz="2800"/>
              <a:t> means that all the light waves have the frequency, phase and direction.</a:t>
            </a:r>
          </a:p>
          <a:p>
            <a:r>
              <a:rPr lang="en-US" sz="2800"/>
              <a:t>Demo - Laser and chalk dust</a:t>
            </a:r>
          </a:p>
          <a:p>
            <a:r>
              <a:rPr lang="en-US" sz="2800"/>
              <a:t>Demo - Laser and prism or diffraction grating</a:t>
            </a:r>
          </a:p>
        </p:txBody>
      </p:sp>
    </p:spTree>
    <p:extLst>
      <p:ext uri="{BB962C8B-B14F-4D97-AF65-F5344CB8AC3E}">
        <p14:creationId xmlns:p14="http://schemas.microsoft.com/office/powerpoint/2010/main" val="129429152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66915">
                                            <p:txEl>
                                              <p:pRg st="0" end="0"/>
                                            </p:txEl>
                                          </p:spTgt>
                                        </p:tgtEl>
                                        <p:attrNameLst>
                                          <p:attrName>style.visibility</p:attrName>
                                        </p:attrNameLst>
                                      </p:cBhvr>
                                      <p:to>
                                        <p:strVal val="visible"/>
                                      </p:to>
                                    </p:set>
                                    <p:animEffect transition="in" filter="box(out)">
                                      <p:cBhvr>
                                        <p:cTn id="7" dur="500"/>
                                        <p:tgtEl>
                                          <p:spTgt spid="16691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66915">
                                            <p:txEl>
                                              <p:pRg st="1" end="1"/>
                                            </p:txEl>
                                          </p:spTgt>
                                        </p:tgtEl>
                                        <p:attrNameLst>
                                          <p:attrName>style.visibility</p:attrName>
                                        </p:attrNameLst>
                                      </p:cBhvr>
                                      <p:to>
                                        <p:strVal val="visible"/>
                                      </p:to>
                                    </p:set>
                                    <p:animEffect transition="in" filter="box(out)">
                                      <p:cBhvr>
                                        <p:cTn id="12" dur="500"/>
                                        <p:tgtEl>
                                          <p:spTgt spid="166915">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166915">
                                            <p:txEl>
                                              <p:pRg st="2" end="2"/>
                                            </p:txEl>
                                          </p:spTgt>
                                        </p:tgtEl>
                                        <p:attrNameLst>
                                          <p:attrName>style.visibility</p:attrName>
                                        </p:attrNameLst>
                                      </p:cBhvr>
                                      <p:to>
                                        <p:strVal val="visible"/>
                                      </p:to>
                                    </p:set>
                                    <p:animEffect transition="in" filter="box(out)">
                                      <p:cBhvr>
                                        <p:cTn id="17" dur="500"/>
                                        <p:tgtEl>
                                          <p:spTgt spid="166915">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166915">
                                            <p:txEl>
                                              <p:pRg st="3" end="3"/>
                                            </p:txEl>
                                          </p:spTgt>
                                        </p:tgtEl>
                                        <p:attrNameLst>
                                          <p:attrName>style.visibility</p:attrName>
                                        </p:attrNameLst>
                                      </p:cBhvr>
                                      <p:to>
                                        <p:strVal val="visible"/>
                                      </p:to>
                                    </p:set>
                                    <p:animEffect transition="in" filter="box(out)">
                                      <p:cBhvr>
                                        <p:cTn id="22" dur="500"/>
                                        <p:tgtEl>
                                          <p:spTgt spid="166915">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166915">
                                            <p:txEl>
                                              <p:pRg st="4" end="4"/>
                                            </p:txEl>
                                          </p:spTgt>
                                        </p:tgtEl>
                                        <p:attrNameLst>
                                          <p:attrName>style.visibility</p:attrName>
                                        </p:attrNameLst>
                                      </p:cBhvr>
                                      <p:to>
                                        <p:strVal val="visible"/>
                                      </p:to>
                                    </p:set>
                                    <p:animEffect transition="in" filter="box(out)">
                                      <p:cBhvr>
                                        <p:cTn id="27" dur="500"/>
                                        <p:tgtEl>
                                          <p:spTgt spid="166915">
                                            <p:txEl>
                                              <p:pRg st="4" end="4"/>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2" name="CAMERA.WAV"/>
                                        </p:tgtEl>
                                      </p:cMediaNode>
                                    </p:audio>
                                  </p:sub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166915">
                                            <p:txEl>
                                              <p:pRg st="5" end="5"/>
                                            </p:txEl>
                                          </p:spTgt>
                                        </p:tgtEl>
                                        <p:attrNameLst>
                                          <p:attrName>style.visibility</p:attrName>
                                        </p:attrNameLst>
                                      </p:cBhvr>
                                      <p:to>
                                        <p:strVal val="visible"/>
                                      </p:to>
                                    </p:set>
                                    <p:animEffect transition="in" filter="box(out)">
                                      <p:cBhvr>
                                        <p:cTn id="32" dur="500"/>
                                        <p:tgtEl>
                                          <p:spTgt spid="166915">
                                            <p:txEl>
                                              <p:pRg st="5" end="5"/>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915" grpId="0" build="p" bldLvl="5" autoUpdateAnimBg="0"/>
    </p:bldLst>
  </p:timing>
</p:sld>
</file>

<file path=ppt/slides/slide9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09600" y="304800"/>
            <a:ext cx="7772400" cy="1143000"/>
          </a:xfrm>
        </p:spPr>
        <p:txBody>
          <a:bodyPr>
            <a:normAutofit fontScale="90000"/>
          </a:bodyPr>
          <a:lstStyle/>
          <a:p>
            <a:r>
              <a:rPr lang="en-US" sz="9600" b="1" dirty="0">
                <a:effectLst>
                  <a:outerShdw blurRad="38100" dist="38100" dir="2700000" algn="tl">
                    <a:srgbClr val="000000"/>
                  </a:outerShdw>
                </a:effectLst>
              </a:rPr>
              <a:t>Chapter 28</a:t>
            </a:r>
            <a:endParaRPr lang="en-US" dirty="0"/>
          </a:p>
        </p:txBody>
      </p:sp>
      <p:sp>
        <p:nvSpPr>
          <p:cNvPr id="2051" name="Rectangle 3"/>
          <p:cNvSpPr>
            <a:spLocks noGrp="1" noChangeArrowheads="1"/>
          </p:cNvSpPr>
          <p:nvPr>
            <p:ph type="subTitle" idx="1"/>
          </p:nvPr>
        </p:nvSpPr>
        <p:spPr>
          <a:xfrm>
            <a:off x="1447800" y="1600200"/>
            <a:ext cx="6400800" cy="1752600"/>
          </a:xfrm>
        </p:spPr>
        <p:txBody>
          <a:bodyPr>
            <a:normAutofit fontScale="85000" lnSpcReduction="20000"/>
          </a:bodyPr>
          <a:lstStyle/>
          <a:p>
            <a:r>
              <a:rPr lang="en-US" sz="8000" b="1" dirty="0">
                <a:effectLst>
                  <a:outerShdw blurRad="38100" dist="38100" dir="2700000" algn="tl">
                    <a:srgbClr val="000000"/>
                  </a:outerShdw>
                </a:effectLst>
              </a:rPr>
              <a:t>Reflection and Refraction</a:t>
            </a:r>
            <a:endParaRPr lang="en-US" dirty="0">
              <a:effectLst>
                <a:outerShdw blurRad="38100" dist="38100" dir="2700000" algn="tl">
                  <a:srgbClr val="000000"/>
                </a:outerShdw>
              </a:effectLst>
            </a:endParaRPr>
          </a:p>
        </p:txBody>
      </p:sp>
      <p:pic>
        <p:nvPicPr>
          <p:cNvPr id="4" name="Picture 3"/>
          <p:cNvPicPr/>
          <p:nvPr/>
        </p:nvPicPr>
        <p:blipFill>
          <a:blip r:embed="rId4">
            <a:extLst>
              <a:ext uri="{28A0092B-C50C-407E-A947-70E740481C1C}">
                <a14:useLocalDpi xmlns:a14="http://schemas.microsoft.com/office/drawing/2010/main" val="0"/>
              </a:ext>
            </a:extLst>
          </a:blip>
          <a:stretch>
            <a:fillRect/>
          </a:stretch>
        </p:blipFill>
        <p:spPr>
          <a:xfrm>
            <a:off x="1219200" y="3429000"/>
            <a:ext cx="6781800" cy="3390900"/>
          </a:xfrm>
          <a:prstGeom prst="rect">
            <a:avLst/>
          </a:prstGeom>
        </p:spPr>
      </p:pic>
    </p:spTree>
    <p:extLst>
      <p:ext uri="{BB962C8B-B14F-4D97-AF65-F5344CB8AC3E}">
        <p14:creationId xmlns:p14="http://schemas.microsoft.com/office/powerpoint/2010/main" val="176741980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528" fill="hold" grpId="0"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 calcmode="lin" valueType="num">
                                      <p:cBhvr>
                                        <p:cTn id="9" dur="500" fill="hold"/>
                                        <p:tgtEl>
                                          <p:spTgt spid="2050"/>
                                        </p:tgtEl>
                                        <p:attrNameLst>
                                          <p:attrName>ppt_x</p:attrName>
                                        </p:attrNameLst>
                                      </p:cBhvr>
                                      <p:tavLst>
                                        <p:tav tm="0">
                                          <p:val>
                                            <p:fltVal val="0.5"/>
                                          </p:val>
                                        </p:tav>
                                        <p:tav tm="100000">
                                          <p:val>
                                            <p:strVal val="#ppt_x"/>
                                          </p:val>
                                        </p:tav>
                                      </p:tavLst>
                                    </p:anim>
                                    <p:anim calcmode="lin" valueType="num">
                                      <p:cBhvr>
                                        <p:cTn id="10" dur="500" fill="hold"/>
                                        <p:tgtEl>
                                          <p:spTgt spid="2050"/>
                                        </p:tgtEl>
                                        <p:attrNameLst>
                                          <p:attrName>ppt_y</p:attrName>
                                        </p:attrNameLst>
                                      </p:cBhvr>
                                      <p:tavLst>
                                        <p:tav tm="0">
                                          <p:val>
                                            <p:fltVal val="0.5"/>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DRUMROLL.WAV"/>
                                        </p:tgtEl>
                                      </p:cMediaNode>
                                    </p:audio>
                                  </p:subTnLst>
                                </p:cTn>
                              </p:par>
                            </p:childTnLst>
                          </p:cTn>
                        </p:par>
                      </p:childTnLst>
                    </p:cTn>
                  </p:par>
                  <p:par>
                    <p:cTn id="11" fill="hold" nodeType="clickPar">
                      <p:stCondLst>
                        <p:cond delay="indefinite"/>
                      </p:stCondLst>
                      <p:childTnLst>
                        <p:par>
                          <p:cTn id="12" fill="hold" nodeType="withGroup">
                            <p:stCondLst>
                              <p:cond delay="0"/>
                            </p:stCondLst>
                            <p:childTnLst>
                              <p:par>
                                <p:cTn id="13" presetID="23" presetClass="entr" presetSubtype="528" fill="hold" grpId="0" nodeType="clickEffect">
                                  <p:stCondLst>
                                    <p:cond delay="0"/>
                                  </p:stCondLst>
                                  <p:childTnLst>
                                    <p:set>
                                      <p:cBhvr>
                                        <p:cTn id="14" dur="1" fill="hold">
                                          <p:stCondLst>
                                            <p:cond delay="0"/>
                                          </p:stCondLst>
                                        </p:cTn>
                                        <p:tgtEl>
                                          <p:spTgt spid="2051">
                                            <p:txEl>
                                              <p:pRg st="0" end="0"/>
                                            </p:txEl>
                                          </p:spTgt>
                                        </p:tgtEl>
                                        <p:attrNameLst>
                                          <p:attrName>style.visibility</p:attrName>
                                        </p:attrNameLst>
                                      </p:cBhvr>
                                      <p:to>
                                        <p:strVal val="visible"/>
                                      </p:to>
                                    </p:set>
                                    <p:anim calcmode="lin" valueType="num">
                                      <p:cBhvr>
                                        <p:cTn id="15" dur="500" fill="hold"/>
                                        <p:tgtEl>
                                          <p:spTgt spid="2051">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2051">
                                            <p:txEl>
                                              <p:pRg st="0" end="0"/>
                                            </p:txEl>
                                          </p:spTgt>
                                        </p:tgtEl>
                                        <p:attrNameLst>
                                          <p:attrName>ppt_h</p:attrName>
                                        </p:attrNameLst>
                                      </p:cBhvr>
                                      <p:tavLst>
                                        <p:tav tm="0">
                                          <p:val>
                                            <p:fltVal val="0"/>
                                          </p:val>
                                        </p:tav>
                                        <p:tav tm="100000">
                                          <p:val>
                                            <p:strVal val="#ppt_h"/>
                                          </p:val>
                                        </p:tav>
                                      </p:tavLst>
                                    </p:anim>
                                    <p:anim calcmode="lin" valueType="num">
                                      <p:cBhvr>
                                        <p:cTn id="17" dur="500" fill="hold"/>
                                        <p:tgtEl>
                                          <p:spTgt spid="2051">
                                            <p:txEl>
                                              <p:pRg st="0" end="0"/>
                                            </p:txEl>
                                          </p:spTgt>
                                        </p:tgtEl>
                                        <p:attrNameLst>
                                          <p:attrName>ppt_x</p:attrName>
                                        </p:attrNameLst>
                                      </p:cBhvr>
                                      <p:tavLst>
                                        <p:tav tm="0">
                                          <p:val>
                                            <p:fltVal val="0.5"/>
                                          </p:val>
                                        </p:tav>
                                        <p:tav tm="100000">
                                          <p:val>
                                            <p:strVal val="#ppt_x"/>
                                          </p:val>
                                        </p:tav>
                                      </p:tavLst>
                                    </p:anim>
                                    <p:anim calcmode="lin" valueType="num">
                                      <p:cBhvr>
                                        <p:cTn id="18" dur="500" fill="hold"/>
                                        <p:tgtEl>
                                          <p:spTgt spid="2051">
                                            <p:txEl>
                                              <p:pRg st="0" end="0"/>
                                            </p:txEl>
                                          </p:spTgt>
                                        </p:tgtEl>
                                        <p:attrNameLst>
                                          <p:attrName>ppt_y</p:attrName>
                                        </p:attrNameLst>
                                      </p:cBhvr>
                                      <p:tavLst>
                                        <p:tav tm="0">
                                          <p:val>
                                            <p:fltVal val="0.5"/>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3" name="EXPLOD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utoUpdateAnimBg="0"/>
      <p:bldP spid="2051" grpId="0" build="p" autoUpdateAnimBg="0"/>
    </p:bldLst>
  </p:timing>
</p:sld>
</file>

<file path=ppt/slides/slide9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685800" y="1219200"/>
            <a:ext cx="7772400" cy="1143000"/>
          </a:xfrm>
        </p:spPr>
        <p:txBody>
          <a:bodyPr/>
          <a:lstStyle/>
          <a:p>
            <a:r>
              <a:rPr lang="en-US" sz="6600" b="1">
                <a:effectLst>
                  <a:outerShdw blurRad="38100" dist="38100" dir="2700000" algn="tl">
                    <a:srgbClr val="000000"/>
                  </a:outerShdw>
                </a:effectLst>
              </a:rPr>
              <a:t>Reflection</a:t>
            </a:r>
            <a:endParaRPr lang="en-US"/>
          </a:p>
        </p:txBody>
      </p:sp>
      <p:sp>
        <p:nvSpPr>
          <p:cNvPr id="47107" name="Rectangle 3"/>
          <p:cNvSpPr>
            <a:spLocks noGrp="1" noChangeArrowheads="1"/>
          </p:cNvSpPr>
          <p:nvPr>
            <p:ph type="body" idx="1"/>
          </p:nvPr>
        </p:nvSpPr>
        <p:spPr>
          <a:xfrm>
            <a:off x="762000" y="2743200"/>
            <a:ext cx="7772400" cy="2133600"/>
          </a:xfrm>
        </p:spPr>
        <p:txBody>
          <a:bodyPr>
            <a:normAutofit fontScale="92500" lnSpcReduction="20000"/>
          </a:bodyPr>
          <a:lstStyle/>
          <a:p>
            <a:r>
              <a:rPr lang="en-US" dirty="0"/>
              <a:t>Most objects we see </a:t>
            </a:r>
            <a:r>
              <a:rPr lang="en-US" u="sng" dirty="0"/>
              <a:t>reflect</a:t>
            </a:r>
            <a:r>
              <a:rPr lang="en-US" dirty="0"/>
              <a:t> light rather than </a:t>
            </a:r>
            <a:r>
              <a:rPr lang="en-US" u="sng" dirty="0"/>
              <a:t>emit</a:t>
            </a:r>
            <a:r>
              <a:rPr lang="en-US" dirty="0"/>
              <a:t> their own light</a:t>
            </a:r>
            <a:r>
              <a:rPr lang="en-US" dirty="0" smtClean="0"/>
              <a:t>.</a:t>
            </a:r>
          </a:p>
          <a:p>
            <a:endParaRPr lang="en-US" dirty="0"/>
          </a:p>
          <a:p>
            <a:r>
              <a:rPr lang="en-US" dirty="0">
                <a:hlinkClick r:id="rId3"/>
              </a:rPr>
              <a:t>https://www.youtube.com/watch?v=gDA_nDXM-ck</a:t>
            </a:r>
            <a:endParaRPr lang="en-US" dirty="0"/>
          </a:p>
          <a:p>
            <a:endParaRPr lang="en-US" dirty="0"/>
          </a:p>
        </p:txBody>
      </p:sp>
    </p:spTree>
    <p:extLst>
      <p:ext uri="{BB962C8B-B14F-4D97-AF65-F5344CB8AC3E}">
        <p14:creationId xmlns:p14="http://schemas.microsoft.com/office/powerpoint/2010/main" val="275189138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47107">
                                            <p:txEl>
                                              <p:pRg st="0" end="0"/>
                                            </p:txEl>
                                          </p:spTgt>
                                        </p:tgtEl>
                                        <p:attrNameLst>
                                          <p:attrName>style.visibility</p:attrName>
                                        </p:attrNameLst>
                                      </p:cBhvr>
                                      <p:to>
                                        <p:strVal val="visible"/>
                                      </p:to>
                                    </p:set>
                                    <p:animEffect transition="in" filter="box(out)">
                                      <p:cBhvr>
                                        <p:cTn id="7" dur="500"/>
                                        <p:tgtEl>
                                          <p:spTgt spid="47107">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47107">
                                            <p:txEl>
                                              <p:pRg st="2" end="2"/>
                                            </p:txEl>
                                          </p:spTgt>
                                        </p:tgtEl>
                                        <p:attrNameLst>
                                          <p:attrName>style.visibility</p:attrName>
                                        </p:attrNameLst>
                                      </p:cBhvr>
                                      <p:to>
                                        <p:strVal val="visible"/>
                                      </p:to>
                                    </p:set>
                                    <p:animEffect transition="in" filter="box(out)">
                                      <p:cBhvr>
                                        <p:cTn id="12" dur="500"/>
                                        <p:tgtEl>
                                          <p:spTgt spid="47107">
                                            <p:txEl>
                                              <p:pRg st="2" end="2"/>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build="p" autoUpdateAnimBg="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4887</TotalTime>
  <Words>3437</Words>
  <Application>Microsoft Office PowerPoint</Application>
  <PresentationFormat>On-screen Show (4:3)</PresentationFormat>
  <Paragraphs>519</Paragraphs>
  <Slides>116</Slides>
  <Notes>44</Notes>
  <HiddenSlides>0</HiddenSlides>
  <MMClips>0</MMClips>
  <ScaleCrop>false</ScaleCrop>
  <HeadingPairs>
    <vt:vector size="4" baseType="variant">
      <vt:variant>
        <vt:lpstr>Theme</vt:lpstr>
      </vt:variant>
      <vt:variant>
        <vt:i4>1</vt:i4>
      </vt:variant>
      <vt:variant>
        <vt:lpstr>Slide Titles</vt:lpstr>
      </vt:variant>
      <vt:variant>
        <vt:i4>116</vt:i4>
      </vt:variant>
    </vt:vector>
  </HeadingPairs>
  <TitlesOfParts>
    <vt:vector size="117" baseType="lpstr">
      <vt:lpstr>Office Theme</vt:lpstr>
      <vt:lpstr>Chapter 26 Properties of Light</vt:lpstr>
      <vt:lpstr>Objectives</vt:lpstr>
      <vt:lpstr>We collect 90% of our information about the world around us through the sense of light Light is the only thing we see</vt:lpstr>
      <vt:lpstr>Imagine the world view of creatures that can only see a fraction of the color spectrum .  .  .</vt:lpstr>
      <vt:lpstr>PowerPoint Presentation</vt:lpstr>
      <vt:lpstr>SEEING LIGHT - THE EYE</vt:lpstr>
      <vt:lpstr>PowerPoint Presentation</vt:lpstr>
      <vt:lpstr>How We See</vt:lpstr>
      <vt:lpstr>PowerPoint Presentation</vt:lpstr>
      <vt:lpstr>What is colorblindness?</vt:lpstr>
      <vt:lpstr>Color Deficiency</vt:lpstr>
      <vt:lpstr>Night Vision</vt:lpstr>
      <vt:lpstr>Look into my eyes . . .</vt:lpstr>
      <vt:lpstr>Motion</vt:lpstr>
      <vt:lpstr>Blind Spot</vt:lpstr>
      <vt:lpstr>PowerPoint Presentation</vt:lpstr>
      <vt:lpstr>PowerPoint Presentation</vt:lpstr>
      <vt:lpstr>PowerPoint Presentation</vt:lpstr>
      <vt:lpstr>PowerPoint Presentation</vt:lpstr>
      <vt:lpstr>Hyperopia (Farsightedness)</vt:lpstr>
      <vt:lpstr>Myopia (Near-Sightedness)</vt:lpstr>
      <vt:lpstr>PowerPoint Presentation</vt:lpstr>
      <vt:lpstr>Particle or Wave?</vt:lpstr>
      <vt:lpstr>Electromagnetic Waves</vt:lpstr>
      <vt:lpstr>PowerPoint Presentation</vt:lpstr>
      <vt:lpstr>Electromagnetic Spectrum</vt:lpstr>
      <vt:lpstr>Wavelengths of light</vt:lpstr>
      <vt:lpstr>Electromagnetic Scale</vt:lpstr>
      <vt:lpstr>PowerPoint Presentation</vt:lpstr>
      <vt:lpstr>Electromagnetic Wave Velocity</vt:lpstr>
      <vt:lpstr>Electromagnetic Spectrum</vt:lpstr>
      <vt:lpstr>The Speed of Light</vt:lpstr>
      <vt:lpstr>The Speed of Light</vt:lpstr>
      <vt:lpstr>Speed of Light</vt:lpstr>
      <vt:lpstr>James Clerk Maxwell (1831–1879)</vt:lpstr>
      <vt:lpstr>Speed of Light</vt:lpstr>
      <vt:lpstr>PowerPoint Presentation</vt:lpstr>
      <vt:lpstr>Review</vt:lpstr>
      <vt:lpstr>Objectives</vt:lpstr>
      <vt:lpstr>What is light?</vt:lpstr>
      <vt:lpstr>Light interacts with matter</vt:lpstr>
      <vt:lpstr>Response of Receiving Material</vt:lpstr>
      <vt:lpstr>Transparent Materials</vt:lpstr>
      <vt:lpstr>Transparent Materials Can UV light pass through glass?</vt:lpstr>
      <vt:lpstr>Transparent Materials  Can UV light pass through glass?</vt:lpstr>
      <vt:lpstr>PowerPoint Presentation</vt:lpstr>
      <vt:lpstr>NO!</vt:lpstr>
      <vt:lpstr>UVB rays</vt:lpstr>
      <vt:lpstr>UVA Rays</vt:lpstr>
      <vt:lpstr>Bottom Line</vt:lpstr>
      <vt:lpstr>Demo: Light &amp; Sound</vt:lpstr>
      <vt:lpstr>Transparent Materials  Visible light Has Lower Natural Frequencies than UV light</vt:lpstr>
      <vt:lpstr>Transparent Materials (glass)  Light Has Lower Natural Frequencies</vt:lpstr>
      <vt:lpstr>Spectrum tube</vt:lpstr>
      <vt:lpstr>Checkpoint</vt:lpstr>
      <vt:lpstr>When light is incident upon a material it can . . .</vt:lpstr>
      <vt:lpstr>Opaque Materials</vt:lpstr>
      <vt:lpstr>PowerPoint Presentation</vt:lpstr>
      <vt:lpstr>Atmosphere and Clouds</vt:lpstr>
      <vt:lpstr>Why is the sky blue?  Why are sunsets red?</vt:lpstr>
      <vt:lpstr>Checkpoint</vt:lpstr>
      <vt:lpstr>Shadows</vt:lpstr>
      <vt:lpstr>Shadows</vt:lpstr>
      <vt:lpstr>Solar Eclipse</vt:lpstr>
      <vt:lpstr>Lunar Eclipse</vt:lpstr>
      <vt:lpstr>Solar Eclipse</vt:lpstr>
      <vt:lpstr>Lunar Eclipse</vt:lpstr>
      <vt:lpstr>PowerPoint Presentation</vt:lpstr>
      <vt:lpstr>PowerPoint Presentation</vt:lpstr>
      <vt:lpstr>PowerPoint Presentation</vt:lpstr>
      <vt:lpstr>Polarization</vt:lpstr>
      <vt:lpstr>Polarization</vt:lpstr>
      <vt:lpstr>Polarization (in Chapter 29)</vt:lpstr>
      <vt:lpstr>Polarization</vt:lpstr>
      <vt:lpstr>How 3-D movies work</vt:lpstr>
      <vt:lpstr>Stereograms</vt:lpstr>
      <vt:lpstr>PowerPoint Presentation</vt:lpstr>
      <vt:lpstr>PowerPoint Presentation</vt:lpstr>
      <vt:lpstr>PowerPoint Presentation</vt:lpstr>
      <vt:lpstr>PowerPoint Presentation</vt:lpstr>
      <vt:lpstr>PowerPoint Presentation</vt:lpstr>
      <vt:lpstr>27 Color </vt:lpstr>
      <vt:lpstr>PowerPoint Presentation</vt:lpstr>
      <vt:lpstr>PowerPoint Presentation</vt:lpstr>
      <vt:lpstr>Mixing Colored Pigments - Color Subtraction</vt:lpstr>
      <vt:lpstr>PowerPoint Presentation</vt:lpstr>
      <vt:lpstr>PowerPoint Presentation</vt:lpstr>
      <vt:lpstr>PowerPoint Presentation</vt:lpstr>
      <vt:lpstr>Why is the ocean greenish blue?</vt:lpstr>
      <vt:lpstr>PowerPoint Presentation</vt:lpstr>
      <vt:lpstr>PowerPoint Presentation</vt:lpstr>
      <vt:lpstr>Why are Sunsets red?</vt:lpstr>
      <vt:lpstr>Rainbows</vt:lpstr>
      <vt:lpstr>PowerPoint Presentation</vt:lpstr>
      <vt:lpstr>Fluorescent Lamps</vt:lpstr>
      <vt:lpstr>Phosphorescence  </vt:lpstr>
      <vt:lpstr>Lasers  </vt:lpstr>
      <vt:lpstr>Chapter 28</vt:lpstr>
      <vt:lpstr>Reflection</vt:lpstr>
      <vt:lpstr>Principle of Least Time</vt:lpstr>
      <vt:lpstr>Reflection Demonstrations</vt:lpstr>
      <vt:lpstr>Refraction</vt:lpstr>
      <vt:lpstr>Refraction</vt:lpstr>
      <vt:lpstr>Atmospheric Refraction</vt:lpstr>
      <vt:lpstr>Lenses</vt:lpstr>
      <vt:lpstr>Total Internal Reflection...</vt:lpstr>
      <vt:lpstr>PowerPoint Presentation</vt:lpstr>
      <vt:lpstr>PowerPoint Presentation</vt:lpstr>
      <vt:lpstr>PowerPoint Presentation</vt:lpstr>
      <vt:lpstr>Diffraction</vt:lpstr>
      <vt:lpstr>Interference</vt:lpstr>
      <vt:lpstr>Did obtain our objectives?</vt:lpstr>
      <vt:lpstr>Chapter 26 Properties of Light</vt:lpstr>
      <vt:lpstr>Chapter 27 Color</vt:lpstr>
      <vt:lpstr>Chapter 28 Reflection and Refraction</vt:lpstr>
      <vt:lpstr>Law of Reflection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26 Properties of Light</dc:title>
  <dc:creator>Vicki-2010</dc:creator>
  <cp:lastModifiedBy>vicki hassell</cp:lastModifiedBy>
  <cp:revision>74</cp:revision>
  <dcterms:created xsi:type="dcterms:W3CDTF">2011-04-23T04:21:44Z</dcterms:created>
  <dcterms:modified xsi:type="dcterms:W3CDTF">2015-04-10T19:20:26Z</dcterms:modified>
</cp:coreProperties>
</file>